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92" r:id="rId2"/>
    <p:sldMasterId id="2147483816" r:id="rId3"/>
  </p:sldMasterIdLst>
  <p:notesMasterIdLst>
    <p:notesMasterId r:id="rId55"/>
  </p:notesMasterIdLst>
  <p:sldIdLst>
    <p:sldId id="273" r:id="rId4"/>
    <p:sldId id="275" r:id="rId5"/>
    <p:sldId id="306" r:id="rId6"/>
    <p:sldId id="276" r:id="rId7"/>
    <p:sldId id="309" r:id="rId8"/>
    <p:sldId id="278" r:id="rId9"/>
    <p:sldId id="317" r:id="rId10"/>
    <p:sldId id="307" r:id="rId11"/>
    <p:sldId id="272" r:id="rId12"/>
    <p:sldId id="280" r:id="rId13"/>
    <p:sldId id="314" r:id="rId14"/>
    <p:sldId id="373" r:id="rId15"/>
    <p:sldId id="310" r:id="rId16"/>
    <p:sldId id="319" r:id="rId17"/>
    <p:sldId id="337" r:id="rId18"/>
    <p:sldId id="338" r:id="rId19"/>
    <p:sldId id="339" r:id="rId20"/>
    <p:sldId id="340" r:id="rId21"/>
    <p:sldId id="341" r:id="rId22"/>
    <p:sldId id="342" r:id="rId23"/>
    <p:sldId id="363" r:id="rId24"/>
    <p:sldId id="343" r:id="rId25"/>
    <p:sldId id="344" r:id="rId26"/>
    <p:sldId id="365" r:id="rId27"/>
    <p:sldId id="345" r:id="rId28"/>
    <p:sldId id="367" r:id="rId29"/>
    <p:sldId id="346" r:id="rId30"/>
    <p:sldId id="368" r:id="rId31"/>
    <p:sldId id="347" r:id="rId32"/>
    <p:sldId id="369" r:id="rId33"/>
    <p:sldId id="348" r:id="rId34"/>
    <p:sldId id="370" r:id="rId35"/>
    <p:sldId id="349" r:id="rId36"/>
    <p:sldId id="350" r:id="rId37"/>
    <p:sldId id="351" r:id="rId38"/>
    <p:sldId id="352" r:id="rId39"/>
    <p:sldId id="353" r:id="rId40"/>
    <p:sldId id="354" r:id="rId41"/>
    <p:sldId id="371" r:id="rId42"/>
    <p:sldId id="355" r:id="rId43"/>
    <p:sldId id="356" r:id="rId44"/>
    <p:sldId id="357" r:id="rId45"/>
    <p:sldId id="358" r:id="rId46"/>
    <p:sldId id="359" r:id="rId47"/>
    <p:sldId id="360" r:id="rId48"/>
    <p:sldId id="361" r:id="rId49"/>
    <p:sldId id="362" r:id="rId50"/>
    <p:sldId id="372" r:id="rId51"/>
    <p:sldId id="316" r:id="rId52"/>
    <p:sldId id="296" r:id="rId53"/>
    <p:sldId id="28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16" d="100"/>
          <a:sy n="116" d="100"/>
        </p:scale>
        <p:origin x="-7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26C7B-DB92-4818-B855-8B8532C2BF0D}" type="datetimeFigureOut">
              <a:rPr lang="en-US" smtClean="0"/>
              <a:t>8/22/2024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A625D-7C71-4370-8169-7CEA92C818F7}" type="slidenum">
              <a:rPr lang="en-US" smtClean="0"/>
              <a:t>‹#›</a:t>
            </a:fld>
            <a:endParaRPr lang="en-US"/>
          </a:p>
        </p:txBody>
      </p:sp>
    </p:spTree>
    <p:extLst>
      <p:ext uri="{BB962C8B-B14F-4D97-AF65-F5344CB8AC3E}">
        <p14:creationId xmlns:p14="http://schemas.microsoft.com/office/powerpoint/2010/main" val="19085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87AE1DB4-E520-4AF4-BBB7-E15A29CB563A}" type="slidenum">
              <a:rPr lang="en-US" altLang="en-US">
                <a:solidFill>
                  <a:prstClr val="black"/>
                </a:solidFill>
                <a:latin typeface="Arial" pitchFamily="34" charset="0"/>
              </a:rPr>
              <a:pPr/>
              <a:t>1</a:t>
            </a:fld>
            <a:endParaRPr lang="en-US" altLang="en-US">
              <a:solidFill>
                <a:prstClr val="black"/>
              </a:solidFill>
              <a:latin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a:ln/>
        </p:spPr>
      </p:sp>
      <p:sp>
        <p:nvSpPr>
          <p:cNvPr id="204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ACAE00EF-DC92-4FB9-91B3-34B6FE49887C}" type="slidenum">
              <a:rPr lang="en-US" altLang="en-US">
                <a:solidFill>
                  <a:prstClr val="black"/>
                </a:solidFill>
                <a:latin typeface="Arial" pitchFamily="34" charset="0"/>
              </a:rPr>
              <a:pPr/>
              <a:t>2</a:t>
            </a:fld>
            <a:endParaRPr lang="en-US" altLang="en-US">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DB29DE48-D907-4413-9C8E-705581405F60}" type="slidenum">
              <a:rPr lang="en-US" altLang="en-US">
                <a:solidFill>
                  <a:prstClr val="black"/>
                </a:solidFill>
                <a:latin typeface="Arial" pitchFamily="34" charset="0"/>
              </a:rPr>
              <a:pPr/>
              <a:t>4</a:t>
            </a:fld>
            <a:endParaRPr lang="en-US" altLang="en-US">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25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67D74D46-50BC-4CD6-A04E-D7B0E7C3F37C}" type="slidenum">
              <a:rPr lang="en-US" altLang="en-US">
                <a:solidFill>
                  <a:prstClr val="black"/>
                </a:solidFill>
                <a:latin typeface="Arial" pitchFamily="34" charset="0"/>
              </a:rPr>
              <a:pPr/>
              <a:t>6</a:t>
            </a:fld>
            <a:endParaRPr lang="en-US" altLang="en-US">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a:p>
            <a:endParaRPr lang="en-US" altLang="en-US"/>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42F7371C-7D9F-4F05-AB1C-499063F8EC0A}" type="slidenum">
              <a:rPr lang="en-US" altLang="en-US">
                <a:latin typeface="Arial" charset="0"/>
              </a:rPr>
              <a:pPr/>
              <a:t>8</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ChangeArrowheads="1" noTextEdit="1"/>
          </p:cNvSpPr>
          <p:nvPr>
            <p:ph type="sldImg"/>
          </p:nvPr>
        </p:nvSpPr>
        <p:spPr>
          <a:ln/>
        </p:spPr>
      </p:sp>
      <p:sp>
        <p:nvSpPr>
          <p:cNvPr id="409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09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AFA3FE11-150D-4F29-A598-7B19486A0B5A}" type="slidenum">
              <a:rPr lang="en-US" altLang="en-US">
                <a:solidFill>
                  <a:prstClr val="black"/>
                </a:solidFill>
                <a:latin typeface="Arial" pitchFamily="34" charset="0"/>
              </a:rPr>
              <a:pPr/>
              <a:t>9</a:t>
            </a:fld>
            <a:endParaRPr lang="en-US" alt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ChangeArrowheads="1" noTextEdi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CA5067C0-F592-452D-AFD7-406633403689}" type="slidenum">
              <a:rPr lang="en-US" altLang="en-US">
                <a:solidFill>
                  <a:prstClr val="black"/>
                </a:solidFill>
                <a:latin typeface="Arial" pitchFamily="34" charset="0"/>
              </a:rPr>
              <a:pPr/>
              <a:t>10</a:t>
            </a:fld>
            <a:endParaRPr lang="en-US" altLang="en-US">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ChangeArrowheads="1" noTextEdit="1"/>
          </p:cNvSpPr>
          <p:nvPr>
            <p:ph type="sldImg"/>
          </p:nvPr>
        </p:nvSpPr>
        <p:spPr>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JOHN</a:t>
            </a: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4515B3F0-407A-4E4E-8A13-A6D5045CE1D8}" type="slidenum">
              <a:rPr lang="en-US" altLang="en-US">
                <a:solidFill>
                  <a:prstClr val="black"/>
                </a:solidFill>
                <a:latin typeface="Arial" pitchFamily="34" charset="0"/>
              </a:rPr>
              <a:pPr/>
              <a:t>51</a:t>
            </a:fld>
            <a:endParaRPr lang="en-US" altLang="en-US">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85AEC7C9-7CDC-254C-824D-E27BC92A655D}"/>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xmlns="" id="{BC91ECFC-EEDC-0546-83AD-B5CFEF851CF1}"/>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2" name="Footer Placeholder 4">
            <a:extLst>
              <a:ext uri="{FF2B5EF4-FFF2-40B4-BE49-F238E27FC236}">
                <a16:creationId xmlns:a16="http://schemas.microsoft.com/office/drawing/2014/main" xmlns="" id="{29E90641-CDA2-8B40-A47E-00E05BBFACB9}"/>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3" name="Slide Number Placeholder 5">
            <a:extLst>
              <a:ext uri="{FF2B5EF4-FFF2-40B4-BE49-F238E27FC236}">
                <a16:creationId xmlns:a16="http://schemas.microsoft.com/office/drawing/2014/main" xmlns="" id="{2066A395-0814-2843-86A3-F20135F28D93}"/>
              </a:ext>
            </a:extLst>
          </p:cNvPr>
          <p:cNvSpPr>
            <a:spLocks noGrp="1"/>
          </p:cNvSpPr>
          <p:nvPr>
            <p:ph type="sldNum" sz="quarter" idx="12"/>
          </p:nvPr>
        </p:nvSpPr>
        <p:spPr/>
        <p:txBody>
          <a:bodyPr/>
          <a:lstStyle>
            <a:lvl1pPr>
              <a:defRPr/>
            </a:lvl1pPr>
          </a:lstStyle>
          <a:p>
            <a:fld id="{B649E106-6DD3-4333-A81F-2D1434CF688C}"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38431713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2DA7EE03-2F40-4D24-AF6D-E95D7A063327}"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63450783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B1D57B87-4347-AF43-AD8C-D521A796CD0A}"/>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xmlns="" id="{AF0FFD30-9949-2341-9308-4FD3969B56E7}"/>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2" name="Footer Placeholder 4">
            <a:extLst>
              <a:ext uri="{FF2B5EF4-FFF2-40B4-BE49-F238E27FC236}">
                <a16:creationId xmlns:a16="http://schemas.microsoft.com/office/drawing/2014/main" xmlns="" id="{F6EA87DD-E24B-294D-85BE-87683FA8CEF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3" name="Slide Number Placeholder 5">
            <a:extLst>
              <a:ext uri="{FF2B5EF4-FFF2-40B4-BE49-F238E27FC236}">
                <a16:creationId xmlns:a16="http://schemas.microsoft.com/office/drawing/2014/main" xmlns="" id="{EB27E03D-BC81-AB4F-B4C9-DCD95CAA4E88}"/>
              </a:ext>
            </a:extLst>
          </p:cNvPr>
          <p:cNvSpPr>
            <a:spLocks noGrp="1"/>
          </p:cNvSpPr>
          <p:nvPr>
            <p:ph type="sldNum" sz="quarter" idx="12"/>
          </p:nvPr>
        </p:nvSpPr>
        <p:spPr/>
        <p:txBody>
          <a:bodyPr/>
          <a:lstStyle>
            <a:lvl1pPr>
              <a:defRPr/>
            </a:lvl1pPr>
          </a:lstStyle>
          <a:p>
            <a:fld id="{B9EA8C08-C228-4DF1-8916-307F8D51DC4C}"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326441282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85AEC7C9-7CDC-254C-824D-E27BC92A655D}"/>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xmlns="" id="{BC91ECFC-EEDC-0546-83AD-B5CFEF851CF1}"/>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2" name="Footer Placeholder 4">
            <a:extLst>
              <a:ext uri="{FF2B5EF4-FFF2-40B4-BE49-F238E27FC236}">
                <a16:creationId xmlns:a16="http://schemas.microsoft.com/office/drawing/2014/main" xmlns="" id="{29E90641-CDA2-8B40-A47E-00E05BBFACB9}"/>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3" name="Slide Number Placeholder 5">
            <a:extLst>
              <a:ext uri="{FF2B5EF4-FFF2-40B4-BE49-F238E27FC236}">
                <a16:creationId xmlns:a16="http://schemas.microsoft.com/office/drawing/2014/main" xmlns="" id="{2066A395-0814-2843-86A3-F20135F28D93}"/>
              </a:ext>
            </a:extLst>
          </p:cNvPr>
          <p:cNvSpPr>
            <a:spLocks noGrp="1"/>
          </p:cNvSpPr>
          <p:nvPr>
            <p:ph type="sldNum" sz="quarter" idx="12"/>
          </p:nvPr>
        </p:nvSpPr>
        <p:spPr/>
        <p:txBody>
          <a:bodyPr/>
          <a:lstStyle>
            <a:lvl1pPr>
              <a:defRPr/>
            </a:lvl1pPr>
          </a:lstStyle>
          <a:p>
            <a:fld id="{B649E106-6DD3-4333-A81F-2D1434CF688C}"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01488403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F6246E61-8DEF-4F3A-BCE3-ED0065344558}"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44447433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1C0ACED-D1C2-C242-AC76-DCC11F796192}"/>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xmlns="" id="{036BB028-3ECC-2240-940B-5338A839B723}"/>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1" name="Footer Placeholder 4">
            <a:extLst>
              <a:ext uri="{FF2B5EF4-FFF2-40B4-BE49-F238E27FC236}">
                <a16:creationId xmlns:a16="http://schemas.microsoft.com/office/drawing/2014/main" xmlns="" id="{D8B0A645-7093-BF47-9CDB-C447404EDD44}"/>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2" name="Slide Number Placeholder 5">
            <a:extLst>
              <a:ext uri="{FF2B5EF4-FFF2-40B4-BE49-F238E27FC236}">
                <a16:creationId xmlns:a16="http://schemas.microsoft.com/office/drawing/2014/main" xmlns="" id="{3FE52671-EA24-1A40-B953-2E2FFDA9DC8B}"/>
              </a:ext>
            </a:extLst>
          </p:cNvPr>
          <p:cNvSpPr>
            <a:spLocks noGrp="1"/>
          </p:cNvSpPr>
          <p:nvPr>
            <p:ph type="sldNum" sz="quarter" idx="12"/>
          </p:nvPr>
        </p:nvSpPr>
        <p:spPr/>
        <p:txBody>
          <a:bodyPr/>
          <a:lstStyle>
            <a:lvl1pPr>
              <a:defRPr/>
            </a:lvl1pPr>
          </a:lstStyle>
          <a:p>
            <a:fld id="{FF2626C2-74E2-4BDB-8754-65FBE2BFA5EE}"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1853394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2612C6B1-B02D-F14E-816A-3A181BEB8D76}"/>
              </a:ext>
            </a:extLst>
          </p:cNvPr>
          <p:cNvSpPr>
            <a:spLocks noGrp="1"/>
          </p:cNvSpPr>
          <p:nvPr>
            <p:ph type="dt" sz="half" idx="15"/>
          </p:nvPr>
        </p:nvSpPr>
        <p:spPr/>
        <p:txBody>
          <a:bodyPr/>
          <a:lstStyle>
            <a:lvl1pPr>
              <a:defRPr/>
            </a:lvl1pPr>
          </a:lstStyle>
          <a:p>
            <a:pPr>
              <a:defRPr/>
            </a:pPr>
            <a:endParaRPr lang="en-US" altLang="en-US">
              <a:solidFill>
                <a:srgbClr val="073E87"/>
              </a:solidFill>
            </a:endParaRPr>
          </a:p>
        </p:txBody>
      </p:sp>
      <p:sp>
        <p:nvSpPr>
          <p:cNvPr id="6" name="Footer Placeholder 4">
            <a:extLst>
              <a:ext uri="{FF2B5EF4-FFF2-40B4-BE49-F238E27FC236}">
                <a16:creationId xmlns:a16="http://schemas.microsoft.com/office/drawing/2014/main" xmlns="" id="{EB6D7DCC-4097-A24B-A6C9-CAA656704ABB}"/>
              </a:ext>
            </a:extLst>
          </p:cNvPr>
          <p:cNvSpPr>
            <a:spLocks noGrp="1"/>
          </p:cNvSpPr>
          <p:nvPr>
            <p:ph type="ftr" sz="quarter" idx="16"/>
          </p:nvPr>
        </p:nvSpPr>
        <p:spPr/>
        <p:txBody>
          <a:bodyPr/>
          <a:lstStyle>
            <a:lvl1pPr>
              <a:defRPr/>
            </a:lvl1pPr>
          </a:lstStyle>
          <a:p>
            <a:pPr>
              <a:defRPr/>
            </a:pPr>
            <a:endParaRPr lang="en-US" altLang="en-US">
              <a:solidFill>
                <a:srgbClr val="073E87"/>
              </a:solidFill>
            </a:endParaRPr>
          </a:p>
        </p:txBody>
      </p:sp>
      <p:sp>
        <p:nvSpPr>
          <p:cNvPr id="7" name="Slide Number Placeholder 5">
            <a:extLst>
              <a:ext uri="{FF2B5EF4-FFF2-40B4-BE49-F238E27FC236}">
                <a16:creationId xmlns:a16="http://schemas.microsoft.com/office/drawing/2014/main" xmlns="" id="{7F50C1FF-0868-F04B-8F56-A5F1541C1B87}"/>
              </a:ext>
            </a:extLst>
          </p:cNvPr>
          <p:cNvSpPr>
            <a:spLocks noGrp="1"/>
          </p:cNvSpPr>
          <p:nvPr>
            <p:ph type="sldNum" sz="quarter" idx="17"/>
          </p:nvPr>
        </p:nvSpPr>
        <p:spPr/>
        <p:txBody>
          <a:bodyPr/>
          <a:lstStyle>
            <a:lvl1pPr>
              <a:defRPr/>
            </a:lvl1pPr>
          </a:lstStyle>
          <a:p>
            <a:fld id="{7BD3B9DF-86AC-4EC7-BE7F-1FD0C122079F}"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62136067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8"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9"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D6128200-C9B4-44D7-9AC8-1CC2340F0EC0}"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04313101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4"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5"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D30C0151-FBF4-4682-9ECE-5E8843A6C409}"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67142805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7D474B7-A83D-AB4F-BC72-1FF18A203E89}"/>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8" name="Freeform 25"/>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9" name="Date Placeholder 1">
            <a:extLst>
              <a:ext uri="{FF2B5EF4-FFF2-40B4-BE49-F238E27FC236}">
                <a16:creationId xmlns:a16="http://schemas.microsoft.com/office/drawing/2014/main" xmlns="" id="{F6DF414C-11B0-2C4E-956A-3584BD607795}"/>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0" name="Footer Placeholder 2">
            <a:extLst>
              <a:ext uri="{FF2B5EF4-FFF2-40B4-BE49-F238E27FC236}">
                <a16:creationId xmlns:a16="http://schemas.microsoft.com/office/drawing/2014/main" xmlns="" id="{1A77A6B0-75EE-CE41-B7A9-57B83D333871}"/>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1" name="Slide Number Placeholder 3">
            <a:extLst>
              <a:ext uri="{FF2B5EF4-FFF2-40B4-BE49-F238E27FC236}">
                <a16:creationId xmlns:a16="http://schemas.microsoft.com/office/drawing/2014/main" xmlns="" id="{6204852F-EB9E-DA48-B479-BD7315B244C9}"/>
              </a:ext>
            </a:extLst>
          </p:cNvPr>
          <p:cNvSpPr>
            <a:spLocks noGrp="1"/>
          </p:cNvSpPr>
          <p:nvPr>
            <p:ph type="sldNum" sz="quarter" idx="12"/>
          </p:nvPr>
        </p:nvSpPr>
        <p:spPr/>
        <p:txBody>
          <a:bodyPr/>
          <a:lstStyle>
            <a:lvl1pPr>
              <a:defRPr/>
            </a:lvl1pPr>
          </a:lstStyle>
          <a:p>
            <a:fld id="{E62267E7-886E-465A-9E78-84E37B0A8444}"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306926955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1245D425-83ED-8A4D-8D05-8B097AA4C1DF}"/>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1"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xmlns="" id="{A687A495-D87A-2B4C-B0FE-00EE9127C8A7}"/>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3" name="Footer Placeholder 5">
            <a:extLst>
              <a:ext uri="{FF2B5EF4-FFF2-40B4-BE49-F238E27FC236}">
                <a16:creationId xmlns:a16="http://schemas.microsoft.com/office/drawing/2014/main" xmlns="" id="{65230F1E-9C89-ED43-88FF-33DA7E031F7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4" name="Slide Number Placeholder 6">
            <a:extLst>
              <a:ext uri="{FF2B5EF4-FFF2-40B4-BE49-F238E27FC236}">
                <a16:creationId xmlns:a16="http://schemas.microsoft.com/office/drawing/2014/main" xmlns="" id="{BCE24F0E-01D0-0443-BFF9-A84ACE41F64F}"/>
              </a:ext>
            </a:extLst>
          </p:cNvPr>
          <p:cNvSpPr>
            <a:spLocks noGrp="1"/>
          </p:cNvSpPr>
          <p:nvPr>
            <p:ph type="sldNum" sz="quarter" idx="12"/>
          </p:nvPr>
        </p:nvSpPr>
        <p:spPr/>
        <p:txBody>
          <a:bodyPr/>
          <a:lstStyle>
            <a:lvl1pPr>
              <a:defRPr/>
            </a:lvl1pPr>
          </a:lstStyle>
          <a:p>
            <a:fld id="{EB53656A-17E4-469E-A21E-920DEDCC9C14}"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50328047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F6246E61-8DEF-4F3A-BCE3-ED0065344558}"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400957816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28E4EDC7-97C2-DD44-9573-058F9F66F2E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1" name="Freeform 2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xmlns="" id="{5F69F257-E906-9A40-8273-360B8CB961C9}"/>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3" name="Footer Placeholder 5">
            <a:extLst>
              <a:ext uri="{FF2B5EF4-FFF2-40B4-BE49-F238E27FC236}">
                <a16:creationId xmlns:a16="http://schemas.microsoft.com/office/drawing/2014/main" xmlns="" id="{1274BFE7-11F2-0F41-ABD5-E4807826ABC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4" name="Slide Number Placeholder 6">
            <a:extLst>
              <a:ext uri="{FF2B5EF4-FFF2-40B4-BE49-F238E27FC236}">
                <a16:creationId xmlns:a16="http://schemas.microsoft.com/office/drawing/2014/main" xmlns="" id="{C132783D-2FEF-3040-AD51-AF6BEA24CB08}"/>
              </a:ext>
            </a:extLst>
          </p:cNvPr>
          <p:cNvSpPr>
            <a:spLocks noGrp="1"/>
          </p:cNvSpPr>
          <p:nvPr>
            <p:ph type="sldNum" sz="quarter" idx="12"/>
          </p:nvPr>
        </p:nvSpPr>
        <p:spPr/>
        <p:txBody>
          <a:bodyPr/>
          <a:lstStyle>
            <a:lvl1pPr>
              <a:defRPr/>
            </a:lvl1pPr>
          </a:lstStyle>
          <a:p>
            <a:fld id="{0BDDEE4F-9A33-4704-922C-4EA07F620FAE}"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317743206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2DA7EE03-2F40-4D24-AF6D-E95D7A063327}"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20902998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B1D57B87-4347-AF43-AD8C-D521A796CD0A}"/>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xmlns="" id="{AF0FFD30-9949-2341-9308-4FD3969B56E7}"/>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2" name="Footer Placeholder 4">
            <a:extLst>
              <a:ext uri="{FF2B5EF4-FFF2-40B4-BE49-F238E27FC236}">
                <a16:creationId xmlns:a16="http://schemas.microsoft.com/office/drawing/2014/main" xmlns="" id="{F6EA87DD-E24B-294D-85BE-87683FA8CEF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3" name="Slide Number Placeholder 5">
            <a:extLst>
              <a:ext uri="{FF2B5EF4-FFF2-40B4-BE49-F238E27FC236}">
                <a16:creationId xmlns:a16="http://schemas.microsoft.com/office/drawing/2014/main" xmlns="" id="{EB27E03D-BC81-AB4F-B4C9-DCD95CAA4E88}"/>
              </a:ext>
            </a:extLst>
          </p:cNvPr>
          <p:cNvSpPr>
            <a:spLocks noGrp="1"/>
          </p:cNvSpPr>
          <p:nvPr>
            <p:ph type="sldNum" sz="quarter" idx="12"/>
          </p:nvPr>
        </p:nvSpPr>
        <p:spPr/>
        <p:txBody>
          <a:bodyPr/>
          <a:lstStyle>
            <a:lvl1pPr>
              <a:defRPr/>
            </a:lvl1pPr>
          </a:lstStyle>
          <a:p>
            <a:fld id="{B9EA8C08-C228-4DF1-8916-307F8D51DC4C}"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36678046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85AEC7C9-7CDC-254C-824D-E27BC92A655D}"/>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xmlns="" id="{BC91ECFC-EEDC-0546-83AD-B5CFEF851CF1}"/>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2" name="Footer Placeholder 4">
            <a:extLst>
              <a:ext uri="{FF2B5EF4-FFF2-40B4-BE49-F238E27FC236}">
                <a16:creationId xmlns:a16="http://schemas.microsoft.com/office/drawing/2014/main" xmlns="" id="{29E90641-CDA2-8B40-A47E-00E05BBFACB9}"/>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3" name="Slide Number Placeholder 5">
            <a:extLst>
              <a:ext uri="{FF2B5EF4-FFF2-40B4-BE49-F238E27FC236}">
                <a16:creationId xmlns:a16="http://schemas.microsoft.com/office/drawing/2014/main" xmlns="" id="{2066A395-0814-2843-86A3-F20135F28D93}"/>
              </a:ext>
            </a:extLst>
          </p:cNvPr>
          <p:cNvSpPr>
            <a:spLocks noGrp="1"/>
          </p:cNvSpPr>
          <p:nvPr>
            <p:ph type="sldNum" sz="quarter" idx="12"/>
          </p:nvPr>
        </p:nvSpPr>
        <p:spPr/>
        <p:txBody>
          <a:bodyPr/>
          <a:lstStyle>
            <a:lvl1pPr>
              <a:defRPr/>
            </a:lvl1pPr>
          </a:lstStyle>
          <a:p>
            <a:fld id="{B649E106-6DD3-4333-A81F-2D1434CF688C}"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89741275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F6246E61-8DEF-4F3A-BCE3-ED0065344558}"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16263408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1C0ACED-D1C2-C242-AC76-DCC11F796192}"/>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xmlns="" id="{036BB028-3ECC-2240-940B-5338A839B723}"/>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1" name="Footer Placeholder 4">
            <a:extLst>
              <a:ext uri="{FF2B5EF4-FFF2-40B4-BE49-F238E27FC236}">
                <a16:creationId xmlns:a16="http://schemas.microsoft.com/office/drawing/2014/main" xmlns="" id="{D8B0A645-7093-BF47-9CDB-C447404EDD44}"/>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2" name="Slide Number Placeholder 5">
            <a:extLst>
              <a:ext uri="{FF2B5EF4-FFF2-40B4-BE49-F238E27FC236}">
                <a16:creationId xmlns:a16="http://schemas.microsoft.com/office/drawing/2014/main" xmlns="" id="{3FE52671-EA24-1A40-B953-2E2FFDA9DC8B}"/>
              </a:ext>
            </a:extLst>
          </p:cNvPr>
          <p:cNvSpPr>
            <a:spLocks noGrp="1"/>
          </p:cNvSpPr>
          <p:nvPr>
            <p:ph type="sldNum" sz="quarter" idx="12"/>
          </p:nvPr>
        </p:nvSpPr>
        <p:spPr/>
        <p:txBody>
          <a:bodyPr/>
          <a:lstStyle>
            <a:lvl1pPr>
              <a:defRPr/>
            </a:lvl1pPr>
          </a:lstStyle>
          <a:p>
            <a:fld id="{FF2626C2-74E2-4BDB-8754-65FBE2BFA5EE}"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10410719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2612C6B1-B02D-F14E-816A-3A181BEB8D76}"/>
              </a:ext>
            </a:extLst>
          </p:cNvPr>
          <p:cNvSpPr>
            <a:spLocks noGrp="1"/>
          </p:cNvSpPr>
          <p:nvPr>
            <p:ph type="dt" sz="half" idx="15"/>
          </p:nvPr>
        </p:nvSpPr>
        <p:spPr/>
        <p:txBody>
          <a:bodyPr/>
          <a:lstStyle>
            <a:lvl1pPr>
              <a:defRPr/>
            </a:lvl1pPr>
          </a:lstStyle>
          <a:p>
            <a:pPr>
              <a:defRPr/>
            </a:pPr>
            <a:endParaRPr lang="en-US" altLang="en-US">
              <a:solidFill>
                <a:srgbClr val="073E87"/>
              </a:solidFill>
            </a:endParaRPr>
          </a:p>
        </p:txBody>
      </p:sp>
      <p:sp>
        <p:nvSpPr>
          <p:cNvPr id="6" name="Footer Placeholder 4">
            <a:extLst>
              <a:ext uri="{FF2B5EF4-FFF2-40B4-BE49-F238E27FC236}">
                <a16:creationId xmlns:a16="http://schemas.microsoft.com/office/drawing/2014/main" xmlns="" id="{EB6D7DCC-4097-A24B-A6C9-CAA656704ABB}"/>
              </a:ext>
            </a:extLst>
          </p:cNvPr>
          <p:cNvSpPr>
            <a:spLocks noGrp="1"/>
          </p:cNvSpPr>
          <p:nvPr>
            <p:ph type="ftr" sz="quarter" idx="16"/>
          </p:nvPr>
        </p:nvSpPr>
        <p:spPr/>
        <p:txBody>
          <a:bodyPr/>
          <a:lstStyle>
            <a:lvl1pPr>
              <a:defRPr/>
            </a:lvl1pPr>
          </a:lstStyle>
          <a:p>
            <a:pPr>
              <a:defRPr/>
            </a:pPr>
            <a:endParaRPr lang="en-US" altLang="en-US">
              <a:solidFill>
                <a:srgbClr val="073E87"/>
              </a:solidFill>
            </a:endParaRPr>
          </a:p>
        </p:txBody>
      </p:sp>
      <p:sp>
        <p:nvSpPr>
          <p:cNvPr id="7" name="Slide Number Placeholder 5">
            <a:extLst>
              <a:ext uri="{FF2B5EF4-FFF2-40B4-BE49-F238E27FC236}">
                <a16:creationId xmlns:a16="http://schemas.microsoft.com/office/drawing/2014/main" xmlns="" id="{7F50C1FF-0868-F04B-8F56-A5F1541C1B87}"/>
              </a:ext>
            </a:extLst>
          </p:cNvPr>
          <p:cNvSpPr>
            <a:spLocks noGrp="1"/>
          </p:cNvSpPr>
          <p:nvPr>
            <p:ph type="sldNum" sz="quarter" idx="17"/>
          </p:nvPr>
        </p:nvSpPr>
        <p:spPr/>
        <p:txBody>
          <a:bodyPr/>
          <a:lstStyle>
            <a:lvl1pPr>
              <a:defRPr/>
            </a:lvl1pPr>
          </a:lstStyle>
          <a:p>
            <a:fld id="{7BD3B9DF-86AC-4EC7-BE7F-1FD0C122079F}"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97030609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8"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9"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D6128200-C9B4-44D7-9AC8-1CC2340F0EC0}"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76969079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4"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5"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D30C0151-FBF4-4682-9ECE-5E8843A6C409}"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419398331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7D474B7-A83D-AB4F-BC72-1FF18A203E89}"/>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8" name="Freeform 25"/>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9" name="Date Placeholder 1">
            <a:extLst>
              <a:ext uri="{FF2B5EF4-FFF2-40B4-BE49-F238E27FC236}">
                <a16:creationId xmlns:a16="http://schemas.microsoft.com/office/drawing/2014/main" xmlns="" id="{F6DF414C-11B0-2C4E-956A-3584BD607795}"/>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0" name="Footer Placeholder 2">
            <a:extLst>
              <a:ext uri="{FF2B5EF4-FFF2-40B4-BE49-F238E27FC236}">
                <a16:creationId xmlns:a16="http://schemas.microsoft.com/office/drawing/2014/main" xmlns="" id="{1A77A6B0-75EE-CE41-B7A9-57B83D333871}"/>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1" name="Slide Number Placeholder 3">
            <a:extLst>
              <a:ext uri="{FF2B5EF4-FFF2-40B4-BE49-F238E27FC236}">
                <a16:creationId xmlns:a16="http://schemas.microsoft.com/office/drawing/2014/main" xmlns="" id="{6204852F-EB9E-DA48-B479-BD7315B244C9}"/>
              </a:ext>
            </a:extLst>
          </p:cNvPr>
          <p:cNvSpPr>
            <a:spLocks noGrp="1"/>
          </p:cNvSpPr>
          <p:nvPr>
            <p:ph type="sldNum" sz="quarter" idx="12"/>
          </p:nvPr>
        </p:nvSpPr>
        <p:spPr/>
        <p:txBody>
          <a:bodyPr/>
          <a:lstStyle>
            <a:lvl1pPr>
              <a:defRPr/>
            </a:lvl1pPr>
          </a:lstStyle>
          <a:p>
            <a:fld id="{E62267E7-886E-465A-9E78-84E37B0A8444}"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48021089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1C0ACED-D1C2-C242-AC76-DCC11F796192}"/>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xmlns="" id="{036BB028-3ECC-2240-940B-5338A839B723}"/>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1" name="Footer Placeholder 4">
            <a:extLst>
              <a:ext uri="{FF2B5EF4-FFF2-40B4-BE49-F238E27FC236}">
                <a16:creationId xmlns:a16="http://schemas.microsoft.com/office/drawing/2014/main" xmlns="" id="{D8B0A645-7093-BF47-9CDB-C447404EDD44}"/>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2" name="Slide Number Placeholder 5">
            <a:extLst>
              <a:ext uri="{FF2B5EF4-FFF2-40B4-BE49-F238E27FC236}">
                <a16:creationId xmlns:a16="http://schemas.microsoft.com/office/drawing/2014/main" xmlns="" id="{3FE52671-EA24-1A40-B953-2E2FFDA9DC8B}"/>
              </a:ext>
            </a:extLst>
          </p:cNvPr>
          <p:cNvSpPr>
            <a:spLocks noGrp="1"/>
          </p:cNvSpPr>
          <p:nvPr>
            <p:ph type="sldNum" sz="quarter" idx="12"/>
          </p:nvPr>
        </p:nvSpPr>
        <p:spPr/>
        <p:txBody>
          <a:bodyPr/>
          <a:lstStyle>
            <a:lvl1pPr>
              <a:defRPr/>
            </a:lvl1pPr>
          </a:lstStyle>
          <a:p>
            <a:fld id="{FF2626C2-74E2-4BDB-8754-65FBE2BFA5EE}"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11625663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1245D425-83ED-8A4D-8D05-8B097AA4C1DF}"/>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1"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xmlns="" id="{A687A495-D87A-2B4C-B0FE-00EE9127C8A7}"/>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3" name="Footer Placeholder 5">
            <a:extLst>
              <a:ext uri="{FF2B5EF4-FFF2-40B4-BE49-F238E27FC236}">
                <a16:creationId xmlns:a16="http://schemas.microsoft.com/office/drawing/2014/main" xmlns="" id="{65230F1E-9C89-ED43-88FF-33DA7E031F7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4" name="Slide Number Placeholder 6">
            <a:extLst>
              <a:ext uri="{FF2B5EF4-FFF2-40B4-BE49-F238E27FC236}">
                <a16:creationId xmlns:a16="http://schemas.microsoft.com/office/drawing/2014/main" xmlns="" id="{BCE24F0E-01D0-0443-BFF9-A84ACE41F64F}"/>
              </a:ext>
            </a:extLst>
          </p:cNvPr>
          <p:cNvSpPr>
            <a:spLocks noGrp="1"/>
          </p:cNvSpPr>
          <p:nvPr>
            <p:ph type="sldNum" sz="quarter" idx="12"/>
          </p:nvPr>
        </p:nvSpPr>
        <p:spPr/>
        <p:txBody>
          <a:bodyPr/>
          <a:lstStyle>
            <a:lvl1pPr>
              <a:defRPr/>
            </a:lvl1pPr>
          </a:lstStyle>
          <a:p>
            <a:fld id="{EB53656A-17E4-469E-A21E-920DEDCC9C14}"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72206429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28E4EDC7-97C2-DD44-9573-058F9F66F2E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1" name="Freeform 2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xmlns="" id="{5F69F257-E906-9A40-8273-360B8CB961C9}"/>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3" name="Footer Placeholder 5">
            <a:extLst>
              <a:ext uri="{FF2B5EF4-FFF2-40B4-BE49-F238E27FC236}">
                <a16:creationId xmlns:a16="http://schemas.microsoft.com/office/drawing/2014/main" xmlns="" id="{1274BFE7-11F2-0F41-ABD5-E4807826ABC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4" name="Slide Number Placeholder 6">
            <a:extLst>
              <a:ext uri="{FF2B5EF4-FFF2-40B4-BE49-F238E27FC236}">
                <a16:creationId xmlns:a16="http://schemas.microsoft.com/office/drawing/2014/main" xmlns="" id="{C132783D-2FEF-3040-AD51-AF6BEA24CB08}"/>
              </a:ext>
            </a:extLst>
          </p:cNvPr>
          <p:cNvSpPr>
            <a:spLocks noGrp="1"/>
          </p:cNvSpPr>
          <p:nvPr>
            <p:ph type="sldNum" sz="quarter" idx="12"/>
          </p:nvPr>
        </p:nvSpPr>
        <p:spPr/>
        <p:txBody>
          <a:bodyPr/>
          <a:lstStyle>
            <a:lvl1pPr>
              <a:defRPr/>
            </a:lvl1pPr>
          </a:lstStyle>
          <a:p>
            <a:fld id="{0BDDEE4F-9A33-4704-922C-4EA07F620FAE}"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339579116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2DA7EE03-2F40-4D24-AF6D-E95D7A063327}"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61244831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B1D57B87-4347-AF43-AD8C-D521A796CD0A}"/>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xmlns="" id="{AF0FFD30-9949-2341-9308-4FD3969B56E7}"/>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2" name="Footer Placeholder 4">
            <a:extLst>
              <a:ext uri="{FF2B5EF4-FFF2-40B4-BE49-F238E27FC236}">
                <a16:creationId xmlns:a16="http://schemas.microsoft.com/office/drawing/2014/main" xmlns="" id="{F6EA87DD-E24B-294D-85BE-87683FA8CEF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3" name="Slide Number Placeholder 5">
            <a:extLst>
              <a:ext uri="{FF2B5EF4-FFF2-40B4-BE49-F238E27FC236}">
                <a16:creationId xmlns:a16="http://schemas.microsoft.com/office/drawing/2014/main" xmlns="" id="{EB27E03D-BC81-AB4F-B4C9-DCD95CAA4E88}"/>
              </a:ext>
            </a:extLst>
          </p:cNvPr>
          <p:cNvSpPr>
            <a:spLocks noGrp="1"/>
          </p:cNvSpPr>
          <p:nvPr>
            <p:ph type="sldNum" sz="quarter" idx="12"/>
          </p:nvPr>
        </p:nvSpPr>
        <p:spPr/>
        <p:txBody>
          <a:bodyPr/>
          <a:lstStyle>
            <a:lvl1pPr>
              <a:defRPr/>
            </a:lvl1pPr>
          </a:lstStyle>
          <a:p>
            <a:fld id="{B9EA8C08-C228-4DF1-8916-307F8D51DC4C}"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9371670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2612C6B1-B02D-F14E-816A-3A181BEB8D76}"/>
              </a:ext>
            </a:extLst>
          </p:cNvPr>
          <p:cNvSpPr>
            <a:spLocks noGrp="1"/>
          </p:cNvSpPr>
          <p:nvPr>
            <p:ph type="dt" sz="half" idx="15"/>
          </p:nvPr>
        </p:nvSpPr>
        <p:spPr/>
        <p:txBody>
          <a:bodyPr/>
          <a:lstStyle>
            <a:lvl1pPr>
              <a:defRPr/>
            </a:lvl1pPr>
          </a:lstStyle>
          <a:p>
            <a:pPr>
              <a:defRPr/>
            </a:pPr>
            <a:endParaRPr lang="en-US" altLang="en-US">
              <a:solidFill>
                <a:srgbClr val="073E87"/>
              </a:solidFill>
            </a:endParaRPr>
          </a:p>
        </p:txBody>
      </p:sp>
      <p:sp>
        <p:nvSpPr>
          <p:cNvPr id="6" name="Footer Placeholder 4">
            <a:extLst>
              <a:ext uri="{FF2B5EF4-FFF2-40B4-BE49-F238E27FC236}">
                <a16:creationId xmlns:a16="http://schemas.microsoft.com/office/drawing/2014/main" xmlns="" id="{EB6D7DCC-4097-A24B-A6C9-CAA656704ABB}"/>
              </a:ext>
            </a:extLst>
          </p:cNvPr>
          <p:cNvSpPr>
            <a:spLocks noGrp="1"/>
          </p:cNvSpPr>
          <p:nvPr>
            <p:ph type="ftr" sz="quarter" idx="16"/>
          </p:nvPr>
        </p:nvSpPr>
        <p:spPr/>
        <p:txBody>
          <a:bodyPr/>
          <a:lstStyle>
            <a:lvl1pPr>
              <a:defRPr/>
            </a:lvl1pPr>
          </a:lstStyle>
          <a:p>
            <a:pPr>
              <a:defRPr/>
            </a:pPr>
            <a:endParaRPr lang="en-US" altLang="en-US">
              <a:solidFill>
                <a:srgbClr val="073E87"/>
              </a:solidFill>
            </a:endParaRPr>
          </a:p>
        </p:txBody>
      </p:sp>
      <p:sp>
        <p:nvSpPr>
          <p:cNvPr id="7" name="Slide Number Placeholder 5">
            <a:extLst>
              <a:ext uri="{FF2B5EF4-FFF2-40B4-BE49-F238E27FC236}">
                <a16:creationId xmlns:a16="http://schemas.microsoft.com/office/drawing/2014/main" xmlns="" id="{7F50C1FF-0868-F04B-8F56-A5F1541C1B87}"/>
              </a:ext>
            </a:extLst>
          </p:cNvPr>
          <p:cNvSpPr>
            <a:spLocks noGrp="1"/>
          </p:cNvSpPr>
          <p:nvPr>
            <p:ph type="sldNum" sz="quarter" idx="17"/>
          </p:nvPr>
        </p:nvSpPr>
        <p:spPr/>
        <p:txBody>
          <a:bodyPr/>
          <a:lstStyle>
            <a:lvl1pPr>
              <a:defRPr/>
            </a:lvl1pPr>
          </a:lstStyle>
          <a:p>
            <a:fld id="{7BD3B9DF-86AC-4EC7-BE7F-1FD0C122079F}"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58655933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8"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9"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D6128200-C9B4-44D7-9AC8-1CC2340F0EC0}"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41559440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612C6B1-B02D-F14E-816A-3A181BEB8D76}"/>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4" name="Footer Placeholder 4">
            <a:extLst>
              <a:ext uri="{FF2B5EF4-FFF2-40B4-BE49-F238E27FC236}">
                <a16:creationId xmlns:a16="http://schemas.microsoft.com/office/drawing/2014/main" xmlns="" id="{EB6D7DCC-4097-A24B-A6C9-CAA656704ABB}"/>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5" name="Slide Number Placeholder 5">
            <a:extLst>
              <a:ext uri="{FF2B5EF4-FFF2-40B4-BE49-F238E27FC236}">
                <a16:creationId xmlns:a16="http://schemas.microsoft.com/office/drawing/2014/main" xmlns="" id="{7F50C1FF-0868-F04B-8F56-A5F1541C1B87}"/>
              </a:ext>
            </a:extLst>
          </p:cNvPr>
          <p:cNvSpPr>
            <a:spLocks noGrp="1"/>
          </p:cNvSpPr>
          <p:nvPr>
            <p:ph type="sldNum" sz="quarter" idx="12"/>
          </p:nvPr>
        </p:nvSpPr>
        <p:spPr/>
        <p:txBody>
          <a:bodyPr/>
          <a:lstStyle>
            <a:lvl1pPr>
              <a:defRPr/>
            </a:lvl1pPr>
          </a:lstStyle>
          <a:p>
            <a:fld id="{D30C0151-FBF4-4682-9ECE-5E8843A6C409}"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31774836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7D474B7-A83D-AB4F-BC72-1FF18A203E89}"/>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8" name="Freeform 25"/>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9" name="Date Placeholder 1">
            <a:extLst>
              <a:ext uri="{FF2B5EF4-FFF2-40B4-BE49-F238E27FC236}">
                <a16:creationId xmlns:a16="http://schemas.microsoft.com/office/drawing/2014/main" xmlns="" id="{F6DF414C-11B0-2C4E-956A-3584BD607795}"/>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0" name="Footer Placeholder 2">
            <a:extLst>
              <a:ext uri="{FF2B5EF4-FFF2-40B4-BE49-F238E27FC236}">
                <a16:creationId xmlns:a16="http://schemas.microsoft.com/office/drawing/2014/main" xmlns="" id="{1A77A6B0-75EE-CE41-B7A9-57B83D333871}"/>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1" name="Slide Number Placeholder 3">
            <a:extLst>
              <a:ext uri="{FF2B5EF4-FFF2-40B4-BE49-F238E27FC236}">
                <a16:creationId xmlns:a16="http://schemas.microsoft.com/office/drawing/2014/main" xmlns="" id="{6204852F-EB9E-DA48-B479-BD7315B244C9}"/>
              </a:ext>
            </a:extLst>
          </p:cNvPr>
          <p:cNvSpPr>
            <a:spLocks noGrp="1"/>
          </p:cNvSpPr>
          <p:nvPr>
            <p:ph type="sldNum" sz="quarter" idx="12"/>
          </p:nvPr>
        </p:nvSpPr>
        <p:spPr/>
        <p:txBody>
          <a:bodyPr/>
          <a:lstStyle>
            <a:lvl1pPr>
              <a:defRPr/>
            </a:lvl1pPr>
          </a:lstStyle>
          <a:p>
            <a:fld id="{E62267E7-886E-465A-9E78-84E37B0A8444}"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29980946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1245D425-83ED-8A4D-8D05-8B097AA4C1DF}"/>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1"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xmlns="" id="{A687A495-D87A-2B4C-B0FE-00EE9127C8A7}"/>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3" name="Footer Placeholder 5">
            <a:extLst>
              <a:ext uri="{FF2B5EF4-FFF2-40B4-BE49-F238E27FC236}">
                <a16:creationId xmlns:a16="http://schemas.microsoft.com/office/drawing/2014/main" xmlns="" id="{65230F1E-9C89-ED43-88FF-33DA7E031F7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4" name="Slide Number Placeholder 6">
            <a:extLst>
              <a:ext uri="{FF2B5EF4-FFF2-40B4-BE49-F238E27FC236}">
                <a16:creationId xmlns:a16="http://schemas.microsoft.com/office/drawing/2014/main" xmlns="" id="{BCE24F0E-01D0-0443-BFF9-A84ACE41F64F}"/>
              </a:ext>
            </a:extLst>
          </p:cNvPr>
          <p:cNvSpPr>
            <a:spLocks noGrp="1"/>
          </p:cNvSpPr>
          <p:nvPr>
            <p:ph type="sldNum" sz="quarter" idx="12"/>
          </p:nvPr>
        </p:nvSpPr>
        <p:spPr/>
        <p:txBody>
          <a:bodyPr/>
          <a:lstStyle>
            <a:lvl1pPr>
              <a:defRPr/>
            </a:lvl1pPr>
          </a:lstStyle>
          <a:p>
            <a:fld id="{EB53656A-17E4-469E-A21E-920DEDCC9C14}"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411767108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28E4EDC7-97C2-DD44-9573-058F9F66F2E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1" name="Freeform 2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xmlns="" id="{5F69F257-E906-9A40-8273-360B8CB961C9}"/>
              </a:ext>
            </a:extLst>
          </p:cNvPr>
          <p:cNvSpPr>
            <a:spLocks noGrp="1"/>
          </p:cNvSpPr>
          <p:nvPr>
            <p:ph type="dt" sz="half" idx="10"/>
          </p:nvPr>
        </p:nvSpPr>
        <p:spPr/>
        <p:txBody>
          <a:bodyPr/>
          <a:lstStyle>
            <a:lvl1pPr>
              <a:defRPr/>
            </a:lvl1pPr>
          </a:lstStyle>
          <a:p>
            <a:pPr>
              <a:defRPr/>
            </a:pPr>
            <a:endParaRPr lang="en-US" altLang="en-US">
              <a:solidFill>
                <a:srgbClr val="073E87"/>
              </a:solidFill>
            </a:endParaRPr>
          </a:p>
        </p:txBody>
      </p:sp>
      <p:sp>
        <p:nvSpPr>
          <p:cNvPr id="13" name="Footer Placeholder 5">
            <a:extLst>
              <a:ext uri="{FF2B5EF4-FFF2-40B4-BE49-F238E27FC236}">
                <a16:creationId xmlns:a16="http://schemas.microsoft.com/office/drawing/2014/main" xmlns="" id="{1274BFE7-11F2-0F41-ABD5-E4807826ABCE}"/>
              </a:ext>
            </a:extLst>
          </p:cNvPr>
          <p:cNvSpPr>
            <a:spLocks noGrp="1"/>
          </p:cNvSpPr>
          <p:nvPr>
            <p:ph type="ftr" sz="quarter" idx="11"/>
          </p:nvPr>
        </p:nvSpPr>
        <p:spPr/>
        <p:txBody>
          <a:bodyPr/>
          <a:lstStyle>
            <a:lvl1pPr>
              <a:defRPr/>
            </a:lvl1pPr>
          </a:lstStyle>
          <a:p>
            <a:pPr>
              <a:defRPr/>
            </a:pPr>
            <a:endParaRPr lang="en-US" altLang="en-US">
              <a:solidFill>
                <a:srgbClr val="073E87"/>
              </a:solidFill>
            </a:endParaRPr>
          </a:p>
        </p:txBody>
      </p:sp>
      <p:sp>
        <p:nvSpPr>
          <p:cNvPr id="14" name="Slide Number Placeholder 6">
            <a:extLst>
              <a:ext uri="{FF2B5EF4-FFF2-40B4-BE49-F238E27FC236}">
                <a16:creationId xmlns:a16="http://schemas.microsoft.com/office/drawing/2014/main" xmlns="" id="{C132783D-2FEF-3040-AD51-AF6BEA24CB08}"/>
              </a:ext>
            </a:extLst>
          </p:cNvPr>
          <p:cNvSpPr>
            <a:spLocks noGrp="1"/>
          </p:cNvSpPr>
          <p:nvPr>
            <p:ph type="sldNum" sz="quarter" idx="12"/>
          </p:nvPr>
        </p:nvSpPr>
        <p:spPr/>
        <p:txBody>
          <a:bodyPr/>
          <a:lstStyle>
            <a:lvl1pPr>
              <a:defRPr/>
            </a:lvl1pPr>
          </a:lstStyle>
          <a:p>
            <a:fld id="{0BDDEE4F-9A33-4704-922C-4EA07F620FAE}" type="slidenum">
              <a:rPr lang="en-US" altLang="en-US">
                <a:solidFill>
                  <a:srgbClr val="073E87"/>
                </a:solidFill>
              </a:rPr>
              <a:pPr/>
              <a:t>‹#›</a:t>
            </a:fld>
            <a:endParaRPr lang="en-US" altLang="en-US">
              <a:solidFill>
                <a:srgbClr val="073E87"/>
              </a:solidFill>
            </a:endParaRPr>
          </a:p>
        </p:txBody>
      </p:sp>
    </p:spTree>
    <p:extLst>
      <p:ext uri="{BB962C8B-B14F-4D97-AF65-F5344CB8AC3E}">
        <p14:creationId xmlns:p14="http://schemas.microsoft.com/office/powerpoint/2010/main" val="102996577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xmlns="" id="{220A6739-F2A3-F246-AD92-9A9746EFCBD1}"/>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4"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5"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6"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37"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Tahoma" pitchFamily="34" charset="0"/>
                <a:ea typeface="+mn-ea"/>
                <a:cs typeface="+mn-cs"/>
              </a:defRPr>
            </a:lvl1pPr>
          </a:lstStyle>
          <a:p>
            <a:pPr eaLnBrk="0" fontAlgn="base" hangingPunct="0">
              <a:spcBef>
                <a:spcPct val="0"/>
              </a:spcBef>
              <a:spcAft>
                <a:spcPct val="0"/>
              </a:spcAft>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latin typeface="Tahoma" pitchFamily="34" charset="0"/>
                <a:ea typeface="+mn-ea"/>
                <a:cs typeface="+mn-cs"/>
              </a:defRPr>
            </a:lvl1pPr>
          </a:lstStyle>
          <a:p>
            <a:pPr eaLnBrk="0" fontAlgn="base" hangingPunct="0">
              <a:spcBef>
                <a:spcPct val="0"/>
              </a:spcBef>
              <a:spcAft>
                <a:spcPct val="0"/>
              </a:spcAft>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eaLnBrk="0" fontAlgn="base" hangingPunct="0">
              <a:spcBef>
                <a:spcPct val="0"/>
              </a:spcBef>
              <a:spcAft>
                <a:spcPct val="0"/>
              </a:spcAft>
            </a:pPr>
            <a:fld id="{DCD6CD45-4985-4F19-8786-899981B235AB}" type="slidenum">
              <a:rPr lang="en-US" altLang="en-US" smtClean="0">
                <a:solidFill>
                  <a:srgbClr val="073E87"/>
                </a:solidFill>
                <a:latin typeface="Tahoma" pitchFamily="34" charset="0"/>
                <a:ea typeface="MS PGothic" pitchFamily="34" charset="-128"/>
              </a:rPr>
              <a:pPr eaLnBrk="0" fontAlgn="base" hangingPunct="0">
                <a:spcBef>
                  <a:spcPct val="0"/>
                </a:spcBef>
                <a:spcAft>
                  <a:spcPct val="0"/>
                </a:spcAft>
              </a:pPr>
              <a:t>‹#›</a:t>
            </a:fld>
            <a:endParaRPr lang="en-US" altLang="en-US">
              <a:solidFill>
                <a:srgbClr val="073E87"/>
              </a:solidFill>
              <a:latin typeface="Tahoma" pitchFamily="34" charset="0"/>
              <a:ea typeface="MS PGothic" pitchFamily="34" charset="-128"/>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736755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xStyles>
    <p:titleStyle>
      <a:lvl1pPr algn="ctr" rtl="0" eaLnBrk="0" fontAlgn="base" hangingPunct="0">
        <a:spcBef>
          <a:spcPct val="0"/>
        </a:spcBef>
        <a:spcAft>
          <a:spcPct val="0"/>
        </a:spcAft>
        <a:defRPr sz="4400" kern="1200">
          <a:solidFill>
            <a:srgbClr val="FFFFFF"/>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2pPr>
      <a:lvl3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3pPr>
      <a:lvl4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4pPr>
      <a:lvl5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S PGothic" pitchFamily="34" charset="-128"/>
          <a:cs typeface="MS PGothic" charset="0"/>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S PGothic" pitchFamily="34" charset="-128"/>
          <a:cs typeface="MS PGothic" charset="0"/>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S PGothic" pitchFamily="34" charset="-128"/>
          <a:cs typeface="MS PGothic" charset="0"/>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S PGothic" pitchFamily="34" charset="-128"/>
          <a:cs typeface="MS PGothic" charset="0"/>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S PGothic" pitchFamily="34" charset="-128"/>
          <a:cs typeface="MS PGothic"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xmlns="" id="{220A6739-F2A3-F246-AD92-9A9746EFCBD1}"/>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4"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5"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6"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37"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Tahoma" pitchFamily="34" charset="0"/>
                <a:ea typeface="+mn-ea"/>
                <a:cs typeface="+mn-cs"/>
              </a:defRPr>
            </a:lvl1pPr>
          </a:lstStyle>
          <a:p>
            <a:pPr eaLnBrk="0" fontAlgn="base" hangingPunct="0">
              <a:spcBef>
                <a:spcPct val="0"/>
              </a:spcBef>
              <a:spcAft>
                <a:spcPct val="0"/>
              </a:spcAft>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latin typeface="Tahoma" pitchFamily="34" charset="0"/>
                <a:ea typeface="+mn-ea"/>
                <a:cs typeface="+mn-cs"/>
              </a:defRPr>
            </a:lvl1pPr>
          </a:lstStyle>
          <a:p>
            <a:pPr eaLnBrk="0" fontAlgn="base" hangingPunct="0">
              <a:spcBef>
                <a:spcPct val="0"/>
              </a:spcBef>
              <a:spcAft>
                <a:spcPct val="0"/>
              </a:spcAft>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eaLnBrk="0" fontAlgn="base" hangingPunct="0">
              <a:spcBef>
                <a:spcPct val="0"/>
              </a:spcBef>
              <a:spcAft>
                <a:spcPct val="0"/>
              </a:spcAft>
            </a:pPr>
            <a:fld id="{DCD6CD45-4985-4F19-8786-899981B235AB}" type="slidenum">
              <a:rPr lang="en-US" altLang="en-US" smtClean="0">
                <a:solidFill>
                  <a:srgbClr val="073E87"/>
                </a:solidFill>
                <a:latin typeface="Tahoma" pitchFamily="34" charset="0"/>
                <a:ea typeface="MS PGothic" pitchFamily="34" charset="-128"/>
              </a:rPr>
              <a:pPr eaLnBrk="0" fontAlgn="base" hangingPunct="0">
                <a:spcBef>
                  <a:spcPct val="0"/>
                </a:spcBef>
                <a:spcAft>
                  <a:spcPct val="0"/>
                </a:spcAft>
              </a:pPr>
              <a:t>‹#›</a:t>
            </a:fld>
            <a:endParaRPr lang="en-US" altLang="en-US">
              <a:solidFill>
                <a:srgbClr val="073E87"/>
              </a:solidFill>
              <a:latin typeface="Tahoma" pitchFamily="34" charset="0"/>
              <a:ea typeface="MS PGothic" pitchFamily="34" charset="-128"/>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3718200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fade/>
  </p:transition>
  <p:txStyles>
    <p:titleStyle>
      <a:lvl1pPr algn="ctr" rtl="0" eaLnBrk="0" fontAlgn="base" hangingPunct="0">
        <a:spcBef>
          <a:spcPct val="0"/>
        </a:spcBef>
        <a:spcAft>
          <a:spcPct val="0"/>
        </a:spcAft>
        <a:defRPr sz="4400" kern="1200">
          <a:solidFill>
            <a:srgbClr val="FFFFFF"/>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2pPr>
      <a:lvl3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3pPr>
      <a:lvl4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4pPr>
      <a:lvl5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S PGothic" pitchFamily="34" charset="-128"/>
          <a:cs typeface="MS PGothic" charset="0"/>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S PGothic" pitchFamily="34" charset="-128"/>
          <a:cs typeface="MS PGothic" charset="0"/>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S PGothic" pitchFamily="34" charset="-128"/>
          <a:cs typeface="MS PGothic" charset="0"/>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S PGothic" pitchFamily="34" charset="-128"/>
          <a:cs typeface="MS PGothic" charset="0"/>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S PGothic" pitchFamily="34" charset="-128"/>
          <a:cs typeface="MS PGothic"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xmlns="" id="{220A6739-F2A3-F246-AD92-9A9746EFCBD1}"/>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4"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5"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p:nvSpPr>
            <p:cNvPr id="1036"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sp useBgFill="1">
          <p:nvSpPr>
            <p:cNvPr id="1037"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Tahoma" pitchFamily="34" charset="0"/>
                <a:ea typeface="MS PGothic" pitchFamily="34" charset="-128"/>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xmlns="" id="{2612C6B1-B02D-F14E-816A-3A181BEB8D76}"/>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Tahoma" pitchFamily="34" charset="0"/>
                <a:ea typeface="+mn-ea"/>
                <a:cs typeface="+mn-cs"/>
              </a:defRPr>
            </a:lvl1pPr>
          </a:lstStyle>
          <a:p>
            <a:pPr eaLnBrk="0" fontAlgn="base" hangingPunct="0">
              <a:spcBef>
                <a:spcPct val="0"/>
              </a:spcBef>
              <a:spcAft>
                <a:spcPct val="0"/>
              </a:spcAft>
              <a:defRPr/>
            </a:pPr>
            <a:endParaRPr lang="en-US" altLang="en-US">
              <a:solidFill>
                <a:srgbClr val="073E87"/>
              </a:solidFill>
            </a:endParaRPr>
          </a:p>
        </p:txBody>
      </p:sp>
      <p:sp>
        <p:nvSpPr>
          <p:cNvPr id="5" name="Footer Placeholder 4">
            <a:extLst>
              <a:ext uri="{FF2B5EF4-FFF2-40B4-BE49-F238E27FC236}">
                <a16:creationId xmlns:a16="http://schemas.microsoft.com/office/drawing/2014/main" xmlns="" id="{EB6D7DCC-4097-A24B-A6C9-CAA656704ABB}"/>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latin typeface="Tahoma" pitchFamily="34" charset="0"/>
                <a:ea typeface="+mn-ea"/>
                <a:cs typeface="+mn-cs"/>
              </a:defRPr>
            </a:lvl1pPr>
          </a:lstStyle>
          <a:p>
            <a:pPr eaLnBrk="0" fontAlgn="base" hangingPunct="0">
              <a:spcBef>
                <a:spcPct val="0"/>
              </a:spcBef>
              <a:spcAft>
                <a:spcPct val="0"/>
              </a:spcAft>
              <a:defRPr/>
            </a:pPr>
            <a:endParaRPr lang="en-US" altLang="en-US">
              <a:solidFill>
                <a:srgbClr val="073E87"/>
              </a:solidFill>
            </a:endParaRPr>
          </a:p>
        </p:txBody>
      </p:sp>
      <p:sp>
        <p:nvSpPr>
          <p:cNvPr id="6" name="Slide Number Placeholder 5">
            <a:extLst>
              <a:ext uri="{FF2B5EF4-FFF2-40B4-BE49-F238E27FC236}">
                <a16:creationId xmlns:a16="http://schemas.microsoft.com/office/drawing/2014/main" xmlns="" id="{7F50C1FF-0868-F04B-8F56-A5F1541C1B87}"/>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eaLnBrk="0" fontAlgn="base" hangingPunct="0">
              <a:spcBef>
                <a:spcPct val="0"/>
              </a:spcBef>
              <a:spcAft>
                <a:spcPct val="0"/>
              </a:spcAft>
            </a:pPr>
            <a:fld id="{DCD6CD45-4985-4F19-8786-899981B235AB}" type="slidenum">
              <a:rPr lang="en-US" altLang="en-US" smtClean="0">
                <a:solidFill>
                  <a:srgbClr val="073E87"/>
                </a:solidFill>
                <a:latin typeface="Tahoma" pitchFamily="34" charset="0"/>
                <a:ea typeface="MS PGothic" pitchFamily="34" charset="-128"/>
              </a:rPr>
              <a:pPr eaLnBrk="0" fontAlgn="base" hangingPunct="0">
                <a:spcBef>
                  <a:spcPct val="0"/>
                </a:spcBef>
                <a:spcAft>
                  <a:spcPct val="0"/>
                </a:spcAft>
              </a:pPr>
              <a:t>‹#›</a:t>
            </a:fld>
            <a:endParaRPr lang="en-US" altLang="en-US">
              <a:solidFill>
                <a:srgbClr val="073E87"/>
              </a:solidFill>
              <a:latin typeface="Tahoma" pitchFamily="34" charset="0"/>
              <a:ea typeface="MS PGothic" pitchFamily="34" charset="-128"/>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429600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fade/>
  </p:transition>
  <p:txStyles>
    <p:titleStyle>
      <a:lvl1pPr algn="ctr" rtl="0" eaLnBrk="0" fontAlgn="base" hangingPunct="0">
        <a:spcBef>
          <a:spcPct val="0"/>
        </a:spcBef>
        <a:spcAft>
          <a:spcPct val="0"/>
        </a:spcAft>
        <a:defRPr sz="4400" kern="1200">
          <a:solidFill>
            <a:srgbClr val="FFFFFF"/>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2pPr>
      <a:lvl3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3pPr>
      <a:lvl4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4pPr>
      <a:lvl5pPr algn="ctr" rtl="0" eaLnBrk="0" fontAlgn="base" hangingPunct="0">
        <a:spcBef>
          <a:spcPct val="0"/>
        </a:spcBef>
        <a:spcAft>
          <a:spcPct val="0"/>
        </a:spcAft>
        <a:defRPr sz="4400">
          <a:solidFill>
            <a:srgbClr val="FFFFFF"/>
          </a:solidFill>
          <a:latin typeface="Candara" pitchFamily="34"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S PGothic" pitchFamily="34" charset="-128"/>
          <a:cs typeface="MS PGothic" charset="0"/>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S PGothic" pitchFamily="34" charset="-128"/>
          <a:cs typeface="MS PGothic" charset="0"/>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S PGothic" pitchFamily="34" charset="-128"/>
          <a:cs typeface="MS PGothic" charset="0"/>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S PGothic" pitchFamily="34" charset="-128"/>
          <a:cs typeface="MS PGothic" charset="0"/>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S PGothic" pitchFamily="34" charset="-128"/>
          <a:cs typeface="MS PGothic"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hyperlink" Target="https://njtheatrealliance.org/cultural-access-network/#ada-planning"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hyperlink" Target="https://njtheatrealliance.org/cultural-access-resources/" TargetMode="Externa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hyperlink" Target="https://www.arts.gov/sites/default/files/NEA-ADA-TipSheet-v2.pdf" TargetMode="Externa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mailto:jmcewen@njtheatrealliance.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685800" y="1600200"/>
            <a:ext cx="7772400" cy="1779588"/>
          </a:xfrm>
        </p:spPr>
        <p:txBody>
          <a:bodyPr/>
          <a:lstStyle/>
          <a:p>
            <a:endParaRPr lang="en-US" altLang="en-US"/>
          </a:p>
        </p:txBody>
      </p:sp>
      <p:sp>
        <p:nvSpPr>
          <p:cNvPr id="15362" name="Rectangle 3"/>
          <p:cNvSpPr>
            <a:spLocks noGrp="1"/>
          </p:cNvSpPr>
          <p:nvPr>
            <p:ph type="subTitle" idx="1"/>
          </p:nvPr>
        </p:nvSpPr>
        <p:spPr>
          <a:xfrm>
            <a:off x="1371600" y="3556000"/>
            <a:ext cx="6400800" cy="1473200"/>
          </a:xfrm>
        </p:spPr>
        <p:txBody>
          <a:bodyPr>
            <a:normAutofit lnSpcReduction="10000"/>
          </a:bodyPr>
          <a:lstStyle/>
          <a:p>
            <a:r>
              <a:rPr lang="en-US" altLang="en-US" dirty="0"/>
              <a:t>PRESENTERS:</a:t>
            </a:r>
          </a:p>
          <a:p>
            <a:endParaRPr lang="en-US" altLang="en-US" dirty="0"/>
          </a:p>
          <a:p>
            <a:r>
              <a:rPr lang="en-US" altLang="en-US" dirty="0"/>
              <a:t>John McEwen, Executive Director</a:t>
            </a:r>
          </a:p>
          <a:p>
            <a:r>
              <a:rPr lang="en-US" altLang="en-US" dirty="0"/>
              <a:t>New Jersey Theatre Alliance</a:t>
            </a:r>
          </a:p>
          <a:p>
            <a:endParaRPr lang="en-US" altLang="en-US" dirty="0"/>
          </a:p>
          <a:p>
            <a:endParaRPr lang="en-US" altLang="en-US" dirty="0"/>
          </a:p>
          <a:p>
            <a:endParaRPr lang="en-US" altLang="en-US" dirty="0"/>
          </a:p>
          <a:p>
            <a:endParaRPr lang="en-US" altLang="en-US" dirty="0"/>
          </a:p>
          <a:p>
            <a:endParaRPr lang="en-US" altLang="en-US" dirty="0"/>
          </a:p>
        </p:txBody>
      </p:sp>
      <p:grpSp>
        <p:nvGrpSpPr>
          <p:cNvPr id="15363" name="Group 9"/>
          <p:cNvGrpSpPr>
            <a:grpSpLocks/>
          </p:cNvGrpSpPr>
          <p:nvPr/>
        </p:nvGrpSpPr>
        <p:grpSpPr bwMode="auto">
          <a:xfrm>
            <a:off x="2057400" y="2582863"/>
            <a:ext cx="5029200" cy="723900"/>
            <a:chOff x="109741531" y="109605759"/>
            <a:chExt cx="4068122" cy="571551"/>
          </a:xfrm>
        </p:grpSpPr>
        <p:pic>
          <p:nvPicPr>
            <p:cNvPr id="15371" name="Picture 10" descr="ad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1531" y="109609519"/>
              <a:ext cx="567585"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1" descr="braill_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33515" y="109608266"/>
              <a:ext cx="580426" cy="56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2" descr="lgprnt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48613" y="109609519"/>
              <a:ext cx="567585"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3" descr="listen_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43165" y="109609519"/>
              <a:ext cx="576574"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4" descr="oc_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146706" y="109609519"/>
              <a:ext cx="557312"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5" descr="sign_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23280" y="109605759"/>
              <a:ext cx="534198" cy="57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6" descr="whlchr-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84444" y="109608266"/>
              <a:ext cx="525209" cy="56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TextBox 2"/>
          <p:cNvSpPr txBox="1">
            <a:spLocks noChangeArrowheads="1"/>
          </p:cNvSpPr>
          <p:nvPr/>
        </p:nvSpPr>
        <p:spPr bwMode="auto">
          <a:xfrm>
            <a:off x="1243013" y="823913"/>
            <a:ext cx="693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ctr" eaLnBrk="0" fontAlgn="base" hangingPunct="0">
              <a:spcBef>
                <a:spcPct val="0"/>
              </a:spcBef>
              <a:spcAft>
                <a:spcPct val="0"/>
              </a:spcAft>
            </a:pPr>
            <a:r>
              <a:rPr lang="en-US" altLang="en-US" sz="2000" dirty="0" smtClean="0">
                <a:solidFill>
                  <a:prstClr val="white"/>
                </a:solidFill>
              </a:rPr>
              <a:t>ADA PLANNING: KEYS TO SUCCESSFUL INCLUSION</a:t>
            </a:r>
          </a:p>
          <a:p>
            <a:pPr algn="ctr" eaLnBrk="0" fontAlgn="base" hangingPunct="0">
              <a:spcBef>
                <a:spcPct val="0"/>
              </a:spcBef>
              <a:spcAft>
                <a:spcPct val="0"/>
              </a:spcAft>
            </a:pPr>
            <a:r>
              <a:rPr lang="en-US" altLang="en-US" sz="2000" dirty="0" smtClean="0">
                <a:solidFill>
                  <a:prstClr val="white"/>
                </a:solidFill>
              </a:rPr>
              <a:t>HUDSON COUNTY CULTURAL &amp; HERITAGE</a:t>
            </a:r>
            <a:endParaRPr lang="en-US" altLang="en-US" sz="2000" dirty="0">
              <a:solidFill>
                <a:prstClr val="white"/>
              </a:solidFill>
            </a:endParaRPr>
          </a:p>
          <a:p>
            <a:pPr algn="ctr" eaLnBrk="0" fontAlgn="base" hangingPunct="0">
              <a:spcBef>
                <a:spcPct val="0"/>
              </a:spcBef>
              <a:spcAft>
                <a:spcPct val="0"/>
              </a:spcAft>
            </a:pPr>
            <a:r>
              <a:rPr lang="en-US" altLang="en-US" sz="2000" dirty="0" smtClean="0">
                <a:solidFill>
                  <a:prstClr val="white"/>
                </a:solidFill>
              </a:rPr>
              <a:t>August 22</a:t>
            </a:r>
            <a:r>
              <a:rPr lang="en-US" altLang="en-US" sz="2000" dirty="0" smtClean="0">
                <a:solidFill>
                  <a:prstClr val="white"/>
                </a:solidFill>
              </a:rPr>
              <a:t>, </a:t>
            </a:r>
            <a:r>
              <a:rPr lang="en-US" altLang="en-US" sz="2000" dirty="0">
                <a:solidFill>
                  <a:prstClr val="white"/>
                </a:solidFill>
              </a:rPr>
              <a:t>2024</a:t>
            </a:r>
          </a:p>
        </p:txBody>
      </p:sp>
      <p:pic>
        <p:nvPicPr>
          <p:cNvPr id="1536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4600" y="4268788"/>
            <a:ext cx="11461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7900" y="2692400"/>
            <a:ext cx="858838"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56488" y="3243263"/>
            <a:ext cx="11207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4200" y="4151313"/>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58556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865954E-1543-F640-BFBD-F50FE7FBCD41}"/>
              </a:ext>
            </a:extLst>
          </p:cNvPr>
          <p:cNvSpPr>
            <a:spLocks noGrp="1"/>
          </p:cNvSpPr>
          <p:nvPr>
            <p:ph idx="1"/>
          </p:nvPr>
        </p:nvSpPr>
        <p:spPr>
          <a:xfrm>
            <a:off x="871538" y="2362200"/>
            <a:ext cx="7408862" cy="3763963"/>
          </a:xfrm>
        </p:spPr>
        <p:txBody>
          <a:bodyPr>
            <a:normAutofit/>
          </a:bodyPr>
          <a:lstStyle/>
          <a:p>
            <a:pPr marL="0" indent="0" algn="ctr">
              <a:buFont typeface="Symbol" pitchFamily="18" charset="2"/>
              <a:buNone/>
              <a:defRPr/>
            </a:pPr>
            <a:r>
              <a:rPr lang="en-US" dirty="0">
                <a:ea typeface="+mn-ea"/>
                <a:cs typeface="+mn-cs"/>
              </a:rPr>
              <a:t>Board of Directors</a:t>
            </a:r>
          </a:p>
          <a:p>
            <a:pPr marL="0" indent="0" algn="ctr">
              <a:buFont typeface="Symbol" pitchFamily="18" charset="2"/>
              <a:buNone/>
              <a:defRPr/>
            </a:pPr>
            <a:r>
              <a:rPr lang="en-US" dirty="0">
                <a:ea typeface="+mn-ea"/>
                <a:cs typeface="+mn-cs"/>
              </a:rPr>
              <a:t>Programming/Education</a:t>
            </a:r>
          </a:p>
          <a:p>
            <a:pPr marL="0" indent="0" algn="ctr">
              <a:buFont typeface="Symbol" pitchFamily="18" charset="2"/>
              <a:buNone/>
              <a:defRPr/>
            </a:pPr>
            <a:r>
              <a:rPr lang="en-US" dirty="0">
                <a:ea typeface="+mn-ea"/>
                <a:cs typeface="+mn-cs"/>
              </a:rPr>
              <a:t>Management</a:t>
            </a:r>
          </a:p>
          <a:p>
            <a:pPr marL="0" indent="0" algn="ctr">
              <a:buFont typeface="Symbol" pitchFamily="18" charset="2"/>
              <a:buNone/>
              <a:defRPr/>
            </a:pPr>
            <a:r>
              <a:rPr lang="en-US" dirty="0">
                <a:ea typeface="+mn-ea"/>
                <a:cs typeface="+mn-cs"/>
              </a:rPr>
              <a:t>Marketing</a:t>
            </a:r>
          </a:p>
          <a:p>
            <a:pPr marL="0" indent="0" algn="ctr">
              <a:buFont typeface="Symbol" pitchFamily="18" charset="2"/>
              <a:buNone/>
              <a:defRPr/>
            </a:pPr>
            <a:r>
              <a:rPr lang="en-US" dirty="0">
                <a:ea typeface="+mn-ea"/>
                <a:cs typeface="+mn-cs"/>
              </a:rPr>
              <a:t>Development</a:t>
            </a:r>
          </a:p>
          <a:p>
            <a:pPr marL="0" indent="0" algn="ctr">
              <a:buFont typeface="Symbol" pitchFamily="18" charset="2"/>
              <a:buNone/>
              <a:defRPr/>
            </a:pPr>
            <a:r>
              <a:rPr lang="en-US" dirty="0">
                <a:ea typeface="+mn-ea"/>
                <a:cs typeface="+mn-cs"/>
              </a:rPr>
              <a:t>Guest Services</a:t>
            </a:r>
          </a:p>
          <a:p>
            <a:pPr marL="0" indent="0" algn="ctr">
              <a:buFont typeface="Symbol" pitchFamily="18" charset="2"/>
              <a:buNone/>
              <a:defRPr/>
            </a:pPr>
            <a:r>
              <a:rPr lang="en-US" dirty="0">
                <a:ea typeface="+mn-ea"/>
                <a:cs typeface="+mn-cs"/>
              </a:rPr>
              <a:t>Volunteers/Docents</a:t>
            </a:r>
          </a:p>
          <a:p>
            <a:pPr marL="0" indent="0" algn="ctr">
              <a:buFont typeface="Symbol" pitchFamily="18" charset="2"/>
              <a:buNone/>
              <a:defRPr/>
            </a:pPr>
            <a:r>
              <a:rPr lang="en-US" dirty="0">
                <a:ea typeface="+mn-ea"/>
                <a:cs typeface="+mn-cs"/>
              </a:rPr>
              <a:t>Security </a:t>
            </a:r>
          </a:p>
        </p:txBody>
      </p:sp>
      <p:sp>
        <p:nvSpPr>
          <p:cNvPr id="4" name="Title 3">
            <a:extLst>
              <a:ext uri="{FF2B5EF4-FFF2-40B4-BE49-F238E27FC236}">
                <a16:creationId xmlns:a16="http://schemas.microsoft.com/office/drawing/2014/main" xmlns="" id="{57A1F985-A87C-B946-A575-44DB43977065}"/>
              </a:ext>
            </a:extLst>
          </p:cNvPr>
          <p:cNvSpPr>
            <a:spLocks noGrp="1"/>
          </p:cNvSpPr>
          <p:nvPr>
            <p:ph type="title"/>
          </p:nvPr>
        </p:nvSpPr>
        <p:spPr/>
        <p:txBody>
          <a:bodyPr>
            <a:normAutofit fontScale="90000"/>
          </a:bodyPr>
          <a:lstStyle/>
          <a:p>
            <a:pPr>
              <a:defRPr/>
            </a:pPr>
            <a:r>
              <a:rPr lang="en-US" dirty="0">
                <a:solidFill>
                  <a:schemeClr val="bg1"/>
                </a:solidFill>
                <a:ea typeface="+mj-ea"/>
                <a:cs typeface="+mj-cs"/>
              </a:rPr>
              <a:t>A Commitment to Inclusion &amp; Equity as an Organizational Priority</a:t>
            </a:r>
          </a:p>
        </p:txBody>
      </p:sp>
    </p:spTree>
    <p:extLst>
      <p:ext uri="{BB962C8B-B14F-4D97-AF65-F5344CB8AC3E}">
        <p14:creationId xmlns:p14="http://schemas.microsoft.com/office/powerpoint/2010/main" val="28373299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133600"/>
            <a:ext cx="7408862" cy="3992563"/>
          </a:xfrm>
        </p:spPr>
        <p:txBody>
          <a:bodyPr/>
          <a:lstStyle/>
          <a:p>
            <a:r>
              <a:rPr lang="en-US" dirty="0"/>
              <a:t>Policies and Procedures</a:t>
            </a:r>
          </a:p>
          <a:p>
            <a:r>
              <a:rPr lang="en-US" dirty="0"/>
              <a:t>Grievance Procedures</a:t>
            </a:r>
          </a:p>
          <a:p>
            <a:r>
              <a:rPr lang="en-US" dirty="0"/>
              <a:t>Employment</a:t>
            </a:r>
          </a:p>
          <a:p>
            <a:r>
              <a:rPr lang="en-US" dirty="0"/>
              <a:t>Programming Services</a:t>
            </a:r>
          </a:p>
          <a:p>
            <a:r>
              <a:rPr lang="en-US" dirty="0"/>
              <a:t>Marketing</a:t>
            </a:r>
          </a:p>
          <a:p>
            <a:r>
              <a:rPr lang="en-US" dirty="0"/>
              <a:t>Facility</a:t>
            </a:r>
          </a:p>
          <a:p>
            <a:pPr lvl="2">
              <a:buFont typeface="Courier New" panose="02070309020205020404" pitchFamily="49" charset="0"/>
              <a:buChar char="o"/>
              <a:defRPr/>
            </a:pPr>
            <a:r>
              <a:rPr lang="en-US" altLang="en-US" dirty="0"/>
              <a:t>GOAL</a:t>
            </a:r>
          </a:p>
          <a:p>
            <a:pPr lvl="2">
              <a:buFont typeface="Courier New" panose="02070309020205020404" pitchFamily="49" charset="0"/>
              <a:buChar char="o"/>
              <a:defRPr/>
            </a:pPr>
            <a:r>
              <a:rPr lang="en-US" altLang="en-US" dirty="0"/>
              <a:t>	ACTION STEPS</a:t>
            </a:r>
          </a:p>
          <a:p>
            <a:pPr lvl="2">
              <a:buFont typeface="Courier New" panose="02070309020205020404" pitchFamily="49" charset="0"/>
              <a:buChar char="o"/>
              <a:defRPr/>
            </a:pPr>
            <a:r>
              <a:rPr lang="en-US" altLang="en-US" dirty="0"/>
              <a:t>	WHO</a:t>
            </a:r>
          </a:p>
          <a:p>
            <a:pPr lvl="2">
              <a:buFont typeface="Courier New" panose="02070309020205020404" pitchFamily="49" charset="0"/>
              <a:buChar char="o"/>
              <a:defRPr/>
            </a:pPr>
            <a:r>
              <a:rPr lang="en-US" altLang="en-US" dirty="0"/>
              <a:t>	RESOURCES</a:t>
            </a:r>
          </a:p>
          <a:p>
            <a:pPr lvl="2">
              <a:buFont typeface="Courier New" panose="02070309020205020404" pitchFamily="49" charset="0"/>
              <a:buChar char="o"/>
              <a:defRPr/>
            </a:pPr>
            <a:r>
              <a:rPr lang="en-US" altLang="en-US" dirty="0"/>
              <a:t>	WHEN</a:t>
            </a:r>
          </a:p>
          <a:p>
            <a:endParaRPr lang="en-US" dirty="0"/>
          </a:p>
        </p:txBody>
      </p:sp>
      <p:sp>
        <p:nvSpPr>
          <p:cNvPr id="3" name="Title 2"/>
          <p:cNvSpPr>
            <a:spLocks noGrp="1"/>
          </p:cNvSpPr>
          <p:nvPr>
            <p:ph type="title"/>
          </p:nvPr>
        </p:nvSpPr>
        <p:spPr/>
        <p:txBody>
          <a:bodyPr/>
          <a:lstStyle/>
          <a:p>
            <a:r>
              <a:rPr lang="en-US" dirty="0" smtClean="0"/>
              <a:t/>
            </a:r>
            <a:br>
              <a:rPr lang="en-US" dirty="0" smtClean="0"/>
            </a:br>
            <a:r>
              <a:rPr lang="en-US" dirty="0" smtClean="0"/>
              <a:t>STEPS </a:t>
            </a:r>
            <a:r>
              <a:rPr lang="en-US" dirty="0"/>
              <a:t>TO AN EQUITY &amp; INCLUSION PLAN</a:t>
            </a:r>
            <a:br>
              <a:rPr lang="en-US" dirty="0"/>
            </a:br>
            <a:endParaRPr lang="en-US" dirty="0"/>
          </a:p>
        </p:txBody>
      </p:sp>
    </p:spTree>
    <p:extLst>
      <p:ext uri="{BB962C8B-B14F-4D97-AF65-F5344CB8AC3E}">
        <p14:creationId xmlns:p14="http://schemas.microsoft.com/office/powerpoint/2010/main" val="324339277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Access and Inclusion </a:t>
            </a:r>
            <a:r>
              <a:rPr lang="en-US" dirty="0" smtClean="0"/>
              <a:t>journey </a:t>
            </a:r>
            <a:r>
              <a:rPr lang="en-US" dirty="0"/>
              <a:t>d</a:t>
            </a:r>
            <a:r>
              <a:rPr lang="en-US" dirty="0" smtClean="0"/>
              <a:t>oes </a:t>
            </a:r>
            <a:r>
              <a:rPr lang="en-US" dirty="0"/>
              <a:t>n</a:t>
            </a:r>
            <a:r>
              <a:rPr lang="en-US" dirty="0" smtClean="0"/>
              <a:t>ot </a:t>
            </a:r>
            <a:r>
              <a:rPr lang="en-US" dirty="0"/>
              <a:t>h</a:t>
            </a:r>
            <a:r>
              <a:rPr lang="en-US" dirty="0" smtClean="0"/>
              <a:t>appen </a:t>
            </a:r>
            <a:r>
              <a:rPr lang="en-US" dirty="0"/>
              <a:t>o</a:t>
            </a:r>
            <a:r>
              <a:rPr lang="en-US" dirty="0" smtClean="0"/>
              <a:t>vernight </a:t>
            </a:r>
            <a:endParaRPr lang="en-US" dirty="0"/>
          </a:p>
          <a:p>
            <a:r>
              <a:rPr lang="en-US" dirty="0"/>
              <a:t>The Plan </a:t>
            </a:r>
            <a:r>
              <a:rPr lang="en-US" dirty="0" smtClean="0"/>
              <a:t>provides </a:t>
            </a:r>
            <a:r>
              <a:rPr lang="en-US" dirty="0"/>
              <a:t>a r</a:t>
            </a:r>
            <a:r>
              <a:rPr lang="en-US" dirty="0" smtClean="0"/>
              <a:t>oadmap over a three-year period for </a:t>
            </a:r>
            <a:r>
              <a:rPr lang="en-US" dirty="0"/>
              <a:t>s</a:t>
            </a:r>
            <a:r>
              <a:rPr lang="en-US" dirty="0" smtClean="0"/>
              <a:t>taff </a:t>
            </a:r>
            <a:r>
              <a:rPr lang="en-US" dirty="0"/>
              <a:t>on </a:t>
            </a:r>
            <a:r>
              <a:rPr lang="en-US" dirty="0" smtClean="0"/>
              <a:t>building </a:t>
            </a:r>
            <a:r>
              <a:rPr lang="en-US" dirty="0"/>
              <a:t>and </a:t>
            </a:r>
            <a:r>
              <a:rPr lang="en-US" dirty="0" smtClean="0"/>
              <a:t>strengthening </a:t>
            </a:r>
            <a:r>
              <a:rPr lang="en-US" dirty="0"/>
              <a:t>the </a:t>
            </a:r>
            <a:r>
              <a:rPr lang="en-US" dirty="0" smtClean="0"/>
              <a:t>organization's </a:t>
            </a:r>
            <a:r>
              <a:rPr lang="en-US" dirty="0"/>
              <a:t>c</a:t>
            </a:r>
            <a:r>
              <a:rPr lang="en-US" dirty="0" smtClean="0"/>
              <a:t>ommitment </a:t>
            </a:r>
            <a:r>
              <a:rPr lang="en-US" dirty="0"/>
              <a:t>to </a:t>
            </a:r>
            <a:r>
              <a:rPr lang="en-US" dirty="0" smtClean="0"/>
              <a:t>access</a:t>
            </a:r>
            <a:endParaRPr lang="en-US" dirty="0"/>
          </a:p>
          <a:p>
            <a:r>
              <a:rPr lang="en-US" dirty="0"/>
              <a:t>The Plan </a:t>
            </a:r>
            <a:r>
              <a:rPr lang="en-US" dirty="0" smtClean="0"/>
              <a:t>helps </a:t>
            </a:r>
            <a:r>
              <a:rPr lang="en-US" dirty="0"/>
              <a:t>e</a:t>
            </a:r>
            <a:r>
              <a:rPr lang="en-US" dirty="0" smtClean="0"/>
              <a:t>nsure </a:t>
            </a:r>
            <a:r>
              <a:rPr lang="en-US" dirty="0"/>
              <a:t>that </a:t>
            </a:r>
            <a:r>
              <a:rPr lang="en-US" dirty="0" smtClean="0"/>
              <a:t>action </a:t>
            </a:r>
            <a:r>
              <a:rPr lang="en-US" dirty="0"/>
              <a:t>i</a:t>
            </a:r>
            <a:r>
              <a:rPr lang="en-US" dirty="0" smtClean="0"/>
              <a:t>tems </a:t>
            </a:r>
            <a:r>
              <a:rPr lang="en-US" dirty="0"/>
              <a:t>c</a:t>
            </a:r>
            <a:r>
              <a:rPr lang="en-US" dirty="0" smtClean="0"/>
              <a:t>an </a:t>
            </a:r>
            <a:r>
              <a:rPr lang="en-US" dirty="0"/>
              <a:t>m</a:t>
            </a:r>
            <a:r>
              <a:rPr lang="en-US" dirty="0" smtClean="0"/>
              <a:t>ove </a:t>
            </a:r>
            <a:r>
              <a:rPr lang="en-US" dirty="0"/>
              <a:t>f</a:t>
            </a:r>
            <a:r>
              <a:rPr lang="en-US" dirty="0" smtClean="0"/>
              <a:t>orward </a:t>
            </a:r>
            <a:r>
              <a:rPr lang="en-US" dirty="0"/>
              <a:t>when there is a </a:t>
            </a:r>
            <a:r>
              <a:rPr lang="en-US" dirty="0" smtClean="0"/>
              <a:t>change </a:t>
            </a:r>
            <a:r>
              <a:rPr lang="en-US" dirty="0"/>
              <a:t>in </a:t>
            </a:r>
            <a:r>
              <a:rPr lang="en-US" dirty="0" smtClean="0"/>
              <a:t>staff </a:t>
            </a:r>
            <a:endParaRPr lang="en-US" dirty="0"/>
          </a:p>
          <a:p>
            <a:r>
              <a:rPr lang="en-US" dirty="0"/>
              <a:t> Planning </a:t>
            </a:r>
            <a:r>
              <a:rPr lang="en-US" dirty="0" smtClean="0"/>
              <a:t>holds </a:t>
            </a:r>
            <a:r>
              <a:rPr lang="en-US" dirty="0"/>
              <a:t>y</a:t>
            </a:r>
            <a:r>
              <a:rPr lang="en-US" dirty="0" smtClean="0"/>
              <a:t>our </a:t>
            </a:r>
            <a:r>
              <a:rPr lang="en-US" dirty="0"/>
              <a:t>o</a:t>
            </a:r>
            <a:r>
              <a:rPr lang="en-US" dirty="0" smtClean="0"/>
              <a:t>rganization </a:t>
            </a:r>
            <a:r>
              <a:rPr lang="en-US" dirty="0"/>
              <a:t>a</a:t>
            </a:r>
            <a:r>
              <a:rPr lang="en-US" dirty="0" smtClean="0"/>
              <a:t>ccountable </a:t>
            </a:r>
            <a:endParaRPr lang="en-US" dirty="0"/>
          </a:p>
        </p:txBody>
      </p:sp>
      <p:sp>
        <p:nvSpPr>
          <p:cNvPr id="3" name="Title 2"/>
          <p:cNvSpPr>
            <a:spLocks noGrp="1"/>
          </p:cNvSpPr>
          <p:nvPr>
            <p:ph type="title"/>
          </p:nvPr>
        </p:nvSpPr>
        <p:spPr/>
        <p:txBody>
          <a:bodyPr/>
          <a:lstStyle/>
          <a:p>
            <a:r>
              <a:rPr lang="en-US" dirty="0"/>
              <a:t>BENEFITS TO PLANNING</a:t>
            </a:r>
          </a:p>
        </p:txBody>
      </p:sp>
    </p:spTree>
    <p:extLst>
      <p:ext uri="{BB962C8B-B14F-4D97-AF65-F5344CB8AC3E}">
        <p14:creationId xmlns:p14="http://schemas.microsoft.com/office/powerpoint/2010/main" val="218096548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Starting Your ADA Plan</a:t>
            </a:r>
          </a:p>
        </p:txBody>
      </p:sp>
      <p:sp>
        <p:nvSpPr>
          <p:cNvPr id="3" name="Subtitle 2"/>
          <p:cNvSpPr>
            <a:spLocks noGrp="1"/>
          </p:cNvSpPr>
          <p:nvPr>
            <p:ph type="subTitle" idx="1"/>
          </p:nvPr>
        </p:nvSpPr>
        <p:spPr/>
        <p:txBody>
          <a:bodyPr>
            <a:normAutofit/>
          </a:bodyPr>
          <a:lstStyle/>
          <a:p>
            <a:r>
              <a:rPr lang="en-US" dirty="0"/>
              <a:t>An Organizational Roadmap to Access &amp; Inclusion </a:t>
            </a:r>
          </a:p>
        </p:txBody>
      </p:sp>
    </p:spTree>
    <p:extLst>
      <p:ext uri="{BB962C8B-B14F-4D97-AF65-F5344CB8AC3E}">
        <p14:creationId xmlns:p14="http://schemas.microsoft.com/office/powerpoint/2010/main" val="414169648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752600"/>
            <a:ext cx="7408862" cy="4876800"/>
          </a:xfrm>
        </p:spPr>
        <p:txBody>
          <a:bodyPr/>
          <a:lstStyle/>
          <a:p>
            <a:r>
              <a:rPr lang="en-US" sz="2000" dirty="0"/>
              <a:t>Completion of this tool will assist your organization with a self-evaluation of your ADA policies, services, programs and facility(s) in regards to the Americans With Disabilities Act (ADA). </a:t>
            </a:r>
          </a:p>
          <a:p>
            <a:r>
              <a:rPr lang="en-US" sz="2000" dirty="0"/>
              <a:t>Complete the assessment with colleagues and volunteers</a:t>
            </a:r>
          </a:p>
          <a:p>
            <a:r>
              <a:rPr lang="en-US" sz="2000" dirty="0"/>
              <a:t>When assessing your facility(s) work with an expert in the field of ADA and/or universal design, as well as patrons with disabilities who can  offer a deeper understanding of the areas of non-compliance and could assist your organization with complying, not only with the letter of the law, but also the spirit of the law</a:t>
            </a:r>
          </a:p>
          <a:p>
            <a:r>
              <a:rPr lang="en-US" sz="2000" dirty="0">
                <a:hlinkClick r:id="rId2"/>
              </a:rPr>
              <a:t>https://njtheatrealliance.org/cultural-access-network/#ada-planning</a:t>
            </a:r>
            <a:endParaRPr lang="en-US" sz="2000" dirty="0"/>
          </a:p>
        </p:txBody>
      </p:sp>
      <p:sp>
        <p:nvSpPr>
          <p:cNvPr id="3" name="Title 2"/>
          <p:cNvSpPr>
            <a:spLocks noGrp="1"/>
          </p:cNvSpPr>
          <p:nvPr>
            <p:ph type="title"/>
          </p:nvPr>
        </p:nvSpPr>
        <p:spPr/>
        <p:txBody>
          <a:bodyPr/>
          <a:lstStyle/>
          <a:p>
            <a:r>
              <a:rPr lang="en-US" b="1" dirty="0"/>
              <a:t>Self Assessment</a:t>
            </a:r>
            <a:br>
              <a:rPr lang="en-US" b="1" dirty="0"/>
            </a:br>
            <a:r>
              <a:rPr lang="en-US" sz="2800" b="1" dirty="0"/>
              <a:t>The First Step in Planning </a:t>
            </a:r>
          </a:p>
        </p:txBody>
      </p:sp>
    </p:spTree>
    <p:extLst>
      <p:ext uri="{BB962C8B-B14F-4D97-AF65-F5344CB8AC3E}">
        <p14:creationId xmlns:p14="http://schemas.microsoft.com/office/powerpoint/2010/main" val="256438270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pPr marL="0" indent="0">
              <a:buNone/>
            </a:pPr>
            <a:r>
              <a:rPr lang="en-US" dirty="0"/>
              <a:t> </a:t>
            </a:r>
          </a:p>
          <a:p>
            <a:pPr lvl="1"/>
            <a:r>
              <a:rPr lang="en-US" dirty="0"/>
              <a:t>1) What was the process your organization used to conduct the assessment? </a:t>
            </a:r>
          </a:p>
          <a:p>
            <a:pPr lvl="1"/>
            <a:r>
              <a:rPr lang="en-US" dirty="0"/>
              <a:t>2) Who from the organization (staff, trustees, etc.) were involved? </a:t>
            </a:r>
          </a:p>
          <a:p>
            <a:pPr lvl="1"/>
            <a:r>
              <a:rPr lang="en-US" dirty="0"/>
              <a:t>3) How do you plan to use the assessment in the future?</a:t>
            </a:r>
          </a:p>
          <a:p>
            <a:pPr lvl="1"/>
            <a:r>
              <a:rPr lang="en-US" dirty="0"/>
              <a:t>4) What were the major findings from the assessment? I</a:t>
            </a:r>
          </a:p>
          <a:p>
            <a:endParaRPr lang="en-US" dirty="0"/>
          </a:p>
          <a:p>
            <a:pPr marL="0" indent="0">
              <a:buNone/>
            </a:pPr>
            <a:r>
              <a:rPr lang="en-US" dirty="0"/>
              <a:t>Date of your most recently completed self-assessment—update assessment every 3 years </a:t>
            </a:r>
          </a:p>
          <a:p>
            <a:endParaRPr lang="en-US" dirty="0"/>
          </a:p>
        </p:txBody>
      </p:sp>
      <p:sp>
        <p:nvSpPr>
          <p:cNvPr id="3" name="Title 2"/>
          <p:cNvSpPr>
            <a:spLocks noGrp="1"/>
          </p:cNvSpPr>
          <p:nvPr>
            <p:ph type="title"/>
          </p:nvPr>
        </p:nvSpPr>
        <p:spPr/>
        <p:txBody>
          <a:bodyPr/>
          <a:lstStyle/>
          <a:p>
            <a:r>
              <a:rPr lang="en-US" b="1" dirty="0"/>
              <a:t>Self Assessment Process</a:t>
            </a:r>
            <a:endParaRPr lang="en-US" sz="2800" b="1" dirty="0"/>
          </a:p>
        </p:txBody>
      </p:sp>
    </p:spTree>
    <p:extLst>
      <p:ext uri="{BB962C8B-B14F-4D97-AF65-F5344CB8AC3E}">
        <p14:creationId xmlns:p14="http://schemas.microsoft.com/office/powerpoint/2010/main" val="358183272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r>
              <a:rPr lang="en-US" dirty="0"/>
              <a:t>Does your organization have a board-approved policy statement regarding ADA compliance?</a:t>
            </a:r>
          </a:p>
          <a:p>
            <a:pPr lvl="1"/>
            <a:r>
              <a:rPr lang="en-US" dirty="0"/>
              <a:t>Upload of the policy.</a:t>
            </a:r>
          </a:p>
          <a:p>
            <a:pPr lvl="1"/>
            <a:r>
              <a:rPr lang="en-US" dirty="0"/>
              <a:t>What date was the ADA policy statement adopted?</a:t>
            </a:r>
          </a:p>
          <a:p>
            <a:r>
              <a:rPr lang="en-US" dirty="0"/>
              <a:t>Does your organization have/share an ADA coordinator or have a designated individual who is responsible for access services/programs and facilities?</a:t>
            </a:r>
          </a:p>
          <a:p>
            <a:r>
              <a:rPr lang="en-US" dirty="0"/>
              <a:t>Does your organization have/share an Access Advisory Board or another committee to provide advice on access matters?</a:t>
            </a:r>
          </a:p>
          <a:p>
            <a:pPr marL="0" indent="0">
              <a:buNone/>
            </a:pPr>
            <a:endParaRPr lang="en-US" dirty="0"/>
          </a:p>
          <a:p>
            <a:endParaRPr lang="en-US" dirty="0"/>
          </a:p>
        </p:txBody>
      </p:sp>
      <p:sp>
        <p:nvSpPr>
          <p:cNvPr id="3" name="Title 2"/>
          <p:cNvSpPr>
            <a:spLocks noGrp="1"/>
          </p:cNvSpPr>
          <p:nvPr>
            <p:ph type="title"/>
          </p:nvPr>
        </p:nvSpPr>
        <p:spPr/>
        <p:txBody>
          <a:bodyPr/>
          <a:lstStyle/>
          <a:p>
            <a:r>
              <a:rPr lang="en-US" b="1" dirty="0"/>
              <a:t>Organizational Policies and Practices </a:t>
            </a:r>
            <a:endParaRPr lang="en-US" sz="2800" b="1" dirty="0"/>
          </a:p>
        </p:txBody>
      </p:sp>
    </p:spTree>
    <p:extLst>
      <p:ext uri="{BB962C8B-B14F-4D97-AF65-F5344CB8AC3E}">
        <p14:creationId xmlns:p14="http://schemas.microsoft.com/office/powerpoint/2010/main" val="300176706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r>
              <a:rPr lang="en-US" dirty="0"/>
              <a:t>Provide advisory board information, including names, titles and affiliations. Indicate persons with a disability with an asterisk. If no, what are your plans and timeline for establishing one?</a:t>
            </a:r>
          </a:p>
          <a:p>
            <a:r>
              <a:rPr lang="en-US" dirty="0"/>
              <a:t>Accessibility awareness training to staff, board, and/or volunteers.</a:t>
            </a:r>
          </a:p>
          <a:p>
            <a:pPr lvl="1"/>
            <a:r>
              <a:rPr lang="en-US" dirty="0"/>
              <a:t>Provide a description of the training, who conducts the sessions, and their qualifications. Process and timeline for offering training opportunities?</a:t>
            </a:r>
          </a:p>
          <a:p>
            <a:endParaRPr lang="en-US" dirty="0"/>
          </a:p>
        </p:txBody>
      </p:sp>
      <p:sp>
        <p:nvSpPr>
          <p:cNvPr id="3" name="Title 2"/>
          <p:cNvSpPr>
            <a:spLocks noGrp="1"/>
          </p:cNvSpPr>
          <p:nvPr>
            <p:ph type="title"/>
          </p:nvPr>
        </p:nvSpPr>
        <p:spPr/>
        <p:txBody>
          <a:bodyPr/>
          <a:lstStyle/>
          <a:p>
            <a:r>
              <a:rPr lang="en-US" b="1" dirty="0"/>
              <a:t>Organizational Policies and Practices </a:t>
            </a:r>
            <a:r>
              <a:rPr lang="en-US" sz="2800" b="1" dirty="0"/>
              <a:t>(cont.)</a:t>
            </a:r>
          </a:p>
        </p:txBody>
      </p:sp>
    </p:spTree>
    <p:extLst>
      <p:ext uri="{BB962C8B-B14F-4D97-AF65-F5344CB8AC3E}">
        <p14:creationId xmlns:p14="http://schemas.microsoft.com/office/powerpoint/2010/main" val="71385252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r>
              <a:rPr lang="en-US" dirty="0"/>
              <a:t>What access trainings does your staff and volunteers attend? Plans for continuing education in arts accessibility</a:t>
            </a:r>
          </a:p>
          <a:p>
            <a:r>
              <a:rPr lang="en-US" dirty="0"/>
              <a:t>Does your organization have a dedicated access budget or include access expenditures into your program budgets?</a:t>
            </a:r>
          </a:p>
          <a:p>
            <a:pPr lvl="1"/>
            <a:r>
              <a:rPr lang="en-US" dirty="0"/>
              <a:t>If yes, what is the annual budget allocation for access whether or not it’s a separate line item? If no, what is your plan and timeline to establish an access budget or include access expenditures into program budgets?</a:t>
            </a:r>
          </a:p>
        </p:txBody>
      </p:sp>
      <p:sp>
        <p:nvSpPr>
          <p:cNvPr id="3" name="Title 2"/>
          <p:cNvSpPr>
            <a:spLocks noGrp="1"/>
          </p:cNvSpPr>
          <p:nvPr>
            <p:ph type="title"/>
          </p:nvPr>
        </p:nvSpPr>
        <p:spPr/>
        <p:txBody>
          <a:bodyPr/>
          <a:lstStyle/>
          <a:p>
            <a:r>
              <a:rPr lang="en-US" b="1" dirty="0"/>
              <a:t>Organizational Policies and Practices </a:t>
            </a:r>
            <a:r>
              <a:rPr lang="en-US" sz="2800" b="1" dirty="0"/>
              <a:t>(cont.)</a:t>
            </a:r>
          </a:p>
        </p:txBody>
      </p:sp>
    </p:spTree>
    <p:extLst>
      <p:ext uri="{BB962C8B-B14F-4D97-AF65-F5344CB8AC3E}">
        <p14:creationId xmlns:p14="http://schemas.microsoft.com/office/powerpoint/2010/main" val="82172086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pPr marL="0" indent="0">
              <a:buNone/>
            </a:pPr>
            <a:endParaRPr lang="en-US" dirty="0"/>
          </a:p>
          <a:p>
            <a:r>
              <a:rPr lang="en-US" dirty="0"/>
              <a:t>Does your organization have an Emergency Preparedness Plan that includes provisions for people with disabilities (</a:t>
            </a:r>
            <a:r>
              <a:rPr lang="en-US" dirty="0" err="1"/>
              <a:t>i.e</a:t>
            </a:r>
            <a:r>
              <a:rPr lang="en-US" dirty="0"/>
              <a:t>; audience/visitors, staff, volunteers, artists, etc.)? Please note: It is important to have an Emergency Preparedness Plan for all organizations, even for those who tour or rent their facilities.</a:t>
            </a:r>
          </a:p>
          <a:p>
            <a:pPr lvl="1"/>
            <a:r>
              <a:rPr lang="en-US" dirty="0"/>
              <a:t>If applicable, provide an upload of the policy.</a:t>
            </a:r>
          </a:p>
          <a:p>
            <a:pPr lvl="1"/>
            <a:r>
              <a:rPr lang="en-US" dirty="0"/>
              <a:t>What date was the emergency preparedness plan adopted?</a:t>
            </a:r>
          </a:p>
        </p:txBody>
      </p:sp>
      <p:sp>
        <p:nvSpPr>
          <p:cNvPr id="3" name="Title 2"/>
          <p:cNvSpPr>
            <a:spLocks noGrp="1"/>
          </p:cNvSpPr>
          <p:nvPr>
            <p:ph type="title"/>
          </p:nvPr>
        </p:nvSpPr>
        <p:spPr/>
        <p:txBody>
          <a:bodyPr/>
          <a:lstStyle/>
          <a:p>
            <a:r>
              <a:rPr lang="en-US" b="1" dirty="0"/>
              <a:t>Organizational Policies and Practices </a:t>
            </a:r>
            <a:r>
              <a:rPr lang="en-US" sz="2800" b="1" dirty="0"/>
              <a:t>(cont.)</a:t>
            </a:r>
          </a:p>
        </p:txBody>
      </p:sp>
    </p:spTree>
    <p:extLst>
      <p:ext uri="{BB962C8B-B14F-4D97-AF65-F5344CB8AC3E}">
        <p14:creationId xmlns:p14="http://schemas.microsoft.com/office/powerpoint/2010/main" val="177257736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a:extLst>
              <a:ext uri="{FF2B5EF4-FFF2-40B4-BE49-F238E27FC236}">
                <a16:creationId xmlns:a16="http://schemas.microsoft.com/office/drawing/2014/main" xmlns="" id="{F8CB1619-958C-5B46-9DAE-20454683E14D}"/>
              </a:ext>
            </a:extLst>
          </p:cNvPr>
          <p:cNvSpPr>
            <a:spLocks noGrp="1"/>
          </p:cNvSpPr>
          <p:nvPr>
            <p:ph idx="1"/>
          </p:nvPr>
        </p:nvSpPr>
        <p:spPr/>
        <p:txBody>
          <a:bodyPr/>
          <a:lstStyle/>
          <a:p>
            <a:pPr marL="0" indent="0" eaLnBrk="1" hangingPunct="1">
              <a:buFont typeface="Symbol" pitchFamily="18" charset="2"/>
              <a:buNone/>
              <a:defRPr/>
            </a:pPr>
            <a:endParaRPr lang="en-US" altLang="en-US" dirty="0">
              <a:ea typeface="+mn-ea"/>
              <a:cs typeface="+mn-cs"/>
            </a:endParaRPr>
          </a:p>
          <a:p>
            <a:pPr marL="274320" indent="-274320" eaLnBrk="1" fontAlgn="auto" hangingPunct="1">
              <a:lnSpc>
                <a:spcPct val="80000"/>
              </a:lnSpc>
              <a:spcAft>
                <a:spcPts val="0"/>
              </a:spcAft>
              <a:defRPr/>
            </a:pPr>
            <a:endParaRPr lang="en-US" altLang="en-US" dirty="0">
              <a:ea typeface="+mn-ea"/>
              <a:cs typeface="+mn-cs"/>
            </a:endParaRPr>
          </a:p>
          <a:p>
            <a:pPr eaLnBrk="1" hangingPunct="1">
              <a:defRPr/>
            </a:pPr>
            <a:endParaRPr lang="en-US" altLang="en-US" dirty="0">
              <a:ea typeface="+mn-ea"/>
              <a:cs typeface="+mn-cs"/>
            </a:endParaRPr>
          </a:p>
          <a:p>
            <a:pPr eaLnBrk="1" hangingPunct="1">
              <a:defRPr/>
            </a:pPr>
            <a:endParaRPr lang="en-US" altLang="en-US" dirty="0">
              <a:ea typeface="+mn-ea"/>
              <a:cs typeface="+mn-cs"/>
            </a:endParaRPr>
          </a:p>
        </p:txBody>
      </p:sp>
      <p:sp>
        <p:nvSpPr>
          <p:cNvPr id="19458" name="Title 2"/>
          <p:cNvSpPr>
            <a:spLocks noGrp="1"/>
          </p:cNvSpPr>
          <p:nvPr>
            <p:ph type="title"/>
          </p:nvPr>
        </p:nvSpPr>
        <p:spPr/>
        <p:txBody>
          <a:bodyPr/>
          <a:lstStyle/>
          <a:p>
            <a:pPr eaLnBrk="1" hangingPunct="1"/>
            <a:r>
              <a:rPr lang="en-US" altLang="en-US" dirty="0"/>
              <a:t>Welcome/Introductions/</a:t>
            </a:r>
            <a:br>
              <a:rPr lang="en-US" altLang="en-US" dirty="0"/>
            </a:br>
            <a:r>
              <a:rPr lang="en-US" altLang="en-US" dirty="0"/>
              <a:t>Access Check</a:t>
            </a: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2514600"/>
            <a:ext cx="55626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24826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endParaRPr lang="en-US" dirty="0"/>
          </a:p>
          <a:p>
            <a:r>
              <a:rPr lang="en-US" dirty="0"/>
              <a:t>Plans for soliciting feedback from people with disabilities regarding your accessibility services, marketing, programming, and facilities?</a:t>
            </a:r>
          </a:p>
          <a:p>
            <a:r>
              <a:rPr lang="en-US" dirty="0"/>
              <a:t>The law requires your organization to have a policy on admitting service animals. Does your organization have a policy?</a:t>
            </a:r>
          </a:p>
          <a:p>
            <a:pPr lvl="1"/>
            <a:r>
              <a:rPr lang="en-US" dirty="0"/>
              <a:t>Upload of the policy.</a:t>
            </a:r>
          </a:p>
        </p:txBody>
      </p:sp>
      <p:sp>
        <p:nvSpPr>
          <p:cNvPr id="3" name="Title 2"/>
          <p:cNvSpPr>
            <a:spLocks noGrp="1"/>
          </p:cNvSpPr>
          <p:nvPr>
            <p:ph type="title"/>
          </p:nvPr>
        </p:nvSpPr>
        <p:spPr/>
        <p:txBody>
          <a:bodyPr/>
          <a:lstStyle/>
          <a:p>
            <a:r>
              <a:rPr lang="en-US" b="1" dirty="0"/>
              <a:t>Organizational Policies and Practices </a:t>
            </a:r>
            <a:r>
              <a:rPr lang="en-US" sz="2800" b="1" dirty="0"/>
              <a:t>(cont.)</a:t>
            </a:r>
          </a:p>
        </p:txBody>
      </p:sp>
    </p:spTree>
    <p:extLst>
      <p:ext uri="{BB962C8B-B14F-4D97-AF65-F5344CB8AC3E}">
        <p14:creationId xmlns:p14="http://schemas.microsoft.com/office/powerpoint/2010/main" val="188435326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Goal</a:t>
            </a:r>
          </a:p>
          <a:p>
            <a:r>
              <a:rPr lang="en-US" dirty="0"/>
              <a:t>Action Item</a:t>
            </a:r>
          </a:p>
          <a:p>
            <a:r>
              <a:rPr lang="en-US" dirty="0"/>
              <a:t>Timeline</a:t>
            </a:r>
          </a:p>
          <a:p>
            <a:r>
              <a:rPr lang="en-US" dirty="0"/>
              <a:t>Who</a:t>
            </a:r>
          </a:p>
          <a:p>
            <a:r>
              <a:rPr lang="en-US" dirty="0"/>
              <a:t>Resources</a:t>
            </a:r>
          </a:p>
        </p:txBody>
      </p:sp>
      <p:sp>
        <p:nvSpPr>
          <p:cNvPr id="3" name="Title 2"/>
          <p:cNvSpPr>
            <a:spLocks noGrp="1"/>
          </p:cNvSpPr>
          <p:nvPr>
            <p:ph type="title"/>
          </p:nvPr>
        </p:nvSpPr>
        <p:spPr/>
        <p:txBody>
          <a:bodyPr/>
          <a:lstStyle/>
          <a:p>
            <a:r>
              <a:rPr lang="en-US" dirty="0"/>
              <a:t>Organizational Policies and Practices</a:t>
            </a:r>
          </a:p>
        </p:txBody>
      </p:sp>
    </p:spTree>
    <p:extLst>
      <p:ext uri="{BB962C8B-B14F-4D97-AF65-F5344CB8AC3E}">
        <p14:creationId xmlns:p14="http://schemas.microsoft.com/office/powerpoint/2010/main" val="7348003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r>
              <a:rPr lang="en-US" dirty="0"/>
              <a:t>Does your organization have an employment non-discrimination policy statement that includes people with disabilities?</a:t>
            </a:r>
          </a:p>
          <a:p>
            <a:pPr lvl="1"/>
            <a:r>
              <a:rPr lang="en-US" dirty="0"/>
              <a:t>If applicable, provide an upload of the policy.</a:t>
            </a:r>
          </a:p>
          <a:p>
            <a:r>
              <a:rPr lang="en-US" dirty="0"/>
              <a:t>Does your organization provide employment/volunteer forms or other documentation in alternate formats or provide assistance in filling out employment form?</a:t>
            </a:r>
          </a:p>
          <a:p>
            <a:r>
              <a:rPr lang="en-US" dirty="0"/>
              <a:t>Does your organization have a plan to provide reasonable accommodations for meetings and employee/volunteer interviews if your current office is not accessible?</a:t>
            </a:r>
          </a:p>
        </p:txBody>
      </p:sp>
      <p:sp>
        <p:nvSpPr>
          <p:cNvPr id="3" name="Title 2"/>
          <p:cNvSpPr>
            <a:spLocks noGrp="1"/>
          </p:cNvSpPr>
          <p:nvPr>
            <p:ph type="title"/>
          </p:nvPr>
        </p:nvSpPr>
        <p:spPr/>
        <p:txBody>
          <a:bodyPr/>
          <a:lstStyle/>
          <a:p>
            <a:r>
              <a:rPr lang="en-US" b="1" dirty="0"/>
              <a:t>Employment/Volunteer Practices</a:t>
            </a:r>
            <a:endParaRPr lang="en-US" sz="2800" b="1" dirty="0"/>
          </a:p>
        </p:txBody>
      </p:sp>
    </p:spTree>
    <p:extLst>
      <p:ext uri="{BB962C8B-B14F-4D97-AF65-F5344CB8AC3E}">
        <p14:creationId xmlns:p14="http://schemas.microsoft.com/office/powerpoint/2010/main" val="12988384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r>
              <a:rPr lang="en-US" dirty="0"/>
              <a:t>Is your organization proactive in hiring artists/staff/volunteers with disabilities?</a:t>
            </a:r>
          </a:p>
          <a:p>
            <a:r>
              <a:rPr lang="en-US" dirty="0"/>
              <a:t>When hiring, it is encouraged that organizations identify the essential and marginal functions of the job. You can find more information on marginal and essential job functions by visiting https://njtheatrealliance.org/cultural-access-resources/ If you have a sample job description for staff and volunteers that separates marginal and essential functions, please paste here.</a:t>
            </a:r>
          </a:p>
        </p:txBody>
      </p:sp>
      <p:sp>
        <p:nvSpPr>
          <p:cNvPr id="3" name="Title 2"/>
          <p:cNvSpPr>
            <a:spLocks noGrp="1"/>
          </p:cNvSpPr>
          <p:nvPr>
            <p:ph type="title"/>
          </p:nvPr>
        </p:nvSpPr>
        <p:spPr/>
        <p:txBody>
          <a:bodyPr/>
          <a:lstStyle/>
          <a:p>
            <a:r>
              <a:rPr lang="en-US" b="1" dirty="0"/>
              <a:t>Employment/Volunteer </a:t>
            </a:r>
            <a:br>
              <a:rPr lang="en-US" b="1" dirty="0"/>
            </a:br>
            <a:r>
              <a:rPr lang="en-US" b="1" dirty="0"/>
              <a:t>Practices </a:t>
            </a:r>
            <a:r>
              <a:rPr lang="en-US" sz="2800" b="1" dirty="0"/>
              <a:t>(cont.)</a:t>
            </a:r>
          </a:p>
        </p:txBody>
      </p:sp>
    </p:spTree>
    <p:extLst>
      <p:ext uri="{BB962C8B-B14F-4D97-AF65-F5344CB8AC3E}">
        <p14:creationId xmlns:p14="http://schemas.microsoft.com/office/powerpoint/2010/main" val="334481144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Goal</a:t>
            </a:r>
          </a:p>
          <a:p>
            <a:r>
              <a:rPr lang="en-US" dirty="0"/>
              <a:t>Action Item</a:t>
            </a:r>
          </a:p>
          <a:p>
            <a:r>
              <a:rPr lang="en-US" dirty="0"/>
              <a:t>Timeline</a:t>
            </a:r>
          </a:p>
          <a:p>
            <a:r>
              <a:rPr lang="en-US" dirty="0"/>
              <a:t>Who</a:t>
            </a:r>
          </a:p>
          <a:p>
            <a:r>
              <a:rPr lang="en-US" dirty="0"/>
              <a:t>Resources</a:t>
            </a:r>
          </a:p>
        </p:txBody>
      </p:sp>
      <p:sp>
        <p:nvSpPr>
          <p:cNvPr id="3" name="Title 2"/>
          <p:cNvSpPr>
            <a:spLocks noGrp="1"/>
          </p:cNvSpPr>
          <p:nvPr>
            <p:ph type="title"/>
          </p:nvPr>
        </p:nvSpPr>
        <p:spPr/>
        <p:txBody>
          <a:bodyPr/>
          <a:lstStyle/>
          <a:p>
            <a:r>
              <a:rPr lang="en-US" dirty="0"/>
              <a:t>Employment/Volunteer </a:t>
            </a:r>
            <a:br>
              <a:rPr lang="en-US" dirty="0"/>
            </a:br>
            <a:r>
              <a:rPr lang="en-US" dirty="0"/>
              <a:t> Practices</a:t>
            </a:r>
          </a:p>
        </p:txBody>
      </p:sp>
    </p:spTree>
    <p:extLst>
      <p:ext uri="{BB962C8B-B14F-4D97-AF65-F5344CB8AC3E}">
        <p14:creationId xmlns:p14="http://schemas.microsoft.com/office/powerpoint/2010/main" val="367393926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endParaRPr lang="en-US" dirty="0"/>
          </a:p>
          <a:p>
            <a:r>
              <a:rPr lang="en-US" dirty="0"/>
              <a:t>Does the organization have a board-approved procedure for accepting grievances regarding accessibility from audiences/visitors? You can find information on grievance procedures by visiting </a:t>
            </a:r>
            <a:r>
              <a:rPr lang="en-US" dirty="0">
                <a:hlinkClick r:id="rId2"/>
              </a:rPr>
              <a:t>https://njtheatrealliance.org/cultural-access-resources/</a:t>
            </a:r>
            <a:endParaRPr lang="en-US" dirty="0"/>
          </a:p>
          <a:p>
            <a:pPr lvl="1"/>
            <a:r>
              <a:rPr lang="en-US" dirty="0"/>
              <a:t>Upload of the procedure.</a:t>
            </a:r>
          </a:p>
          <a:p>
            <a:pPr lvl="1"/>
            <a:r>
              <a:rPr lang="en-US" dirty="0"/>
              <a:t>What date was it adopted?</a:t>
            </a:r>
          </a:p>
        </p:txBody>
      </p:sp>
      <p:sp>
        <p:nvSpPr>
          <p:cNvPr id="3" name="Title 2"/>
          <p:cNvSpPr>
            <a:spLocks noGrp="1"/>
          </p:cNvSpPr>
          <p:nvPr>
            <p:ph type="title"/>
          </p:nvPr>
        </p:nvSpPr>
        <p:spPr/>
        <p:txBody>
          <a:bodyPr/>
          <a:lstStyle/>
          <a:p>
            <a:r>
              <a:rPr lang="en-US" b="1" dirty="0"/>
              <a:t>Grievance Procedure</a:t>
            </a:r>
            <a:endParaRPr lang="en-US" sz="2800" b="1" dirty="0"/>
          </a:p>
        </p:txBody>
      </p:sp>
    </p:spTree>
    <p:extLst>
      <p:ext uri="{BB962C8B-B14F-4D97-AF65-F5344CB8AC3E}">
        <p14:creationId xmlns:p14="http://schemas.microsoft.com/office/powerpoint/2010/main" val="142639661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Goal</a:t>
            </a:r>
          </a:p>
          <a:p>
            <a:r>
              <a:rPr lang="en-US" dirty="0"/>
              <a:t>Action Item</a:t>
            </a:r>
          </a:p>
          <a:p>
            <a:r>
              <a:rPr lang="en-US" dirty="0"/>
              <a:t>Timeline</a:t>
            </a:r>
          </a:p>
          <a:p>
            <a:r>
              <a:rPr lang="en-US" dirty="0"/>
              <a:t>Who</a:t>
            </a:r>
          </a:p>
          <a:p>
            <a:r>
              <a:rPr lang="en-US" dirty="0"/>
              <a:t>Resources</a:t>
            </a:r>
          </a:p>
        </p:txBody>
      </p:sp>
      <p:sp>
        <p:nvSpPr>
          <p:cNvPr id="3" name="Title 2"/>
          <p:cNvSpPr>
            <a:spLocks noGrp="1"/>
          </p:cNvSpPr>
          <p:nvPr>
            <p:ph type="title"/>
          </p:nvPr>
        </p:nvSpPr>
        <p:spPr/>
        <p:txBody>
          <a:bodyPr/>
          <a:lstStyle/>
          <a:p>
            <a:r>
              <a:rPr lang="en-US" dirty="0"/>
              <a:t>Grievance Procedure </a:t>
            </a:r>
          </a:p>
        </p:txBody>
      </p:sp>
    </p:spTree>
    <p:extLst>
      <p:ext uri="{BB962C8B-B14F-4D97-AF65-F5344CB8AC3E}">
        <p14:creationId xmlns:p14="http://schemas.microsoft.com/office/powerpoint/2010/main" val="334173963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r>
              <a:rPr lang="en-US" dirty="0"/>
              <a:t>Does your organization currently offer or plan to offer virtual programming (</a:t>
            </a:r>
            <a:r>
              <a:rPr lang="en-US" dirty="0" err="1"/>
              <a:t>i.e</a:t>
            </a:r>
            <a:r>
              <a:rPr lang="en-US" dirty="0"/>
              <a:t>; online readings, performances, webinars, videos, workshops, classes, exhibits, </a:t>
            </a:r>
            <a:r>
              <a:rPr lang="en-US" dirty="0" smtClean="0"/>
              <a:t>etc.) </a:t>
            </a:r>
            <a:r>
              <a:rPr lang="en-US" dirty="0"/>
              <a:t>for subscribers, members, and/or the general public?</a:t>
            </a:r>
          </a:p>
          <a:p>
            <a:r>
              <a:rPr lang="en-US" dirty="0"/>
              <a:t>Does your organization plan to continue both virtual and in-person programming.</a:t>
            </a:r>
          </a:p>
          <a:p>
            <a:r>
              <a:rPr lang="en-US" dirty="0"/>
              <a:t>Are you currently incorporating or do you plan to incorporate access services </a:t>
            </a:r>
            <a:r>
              <a:rPr lang="en-US" dirty="0" smtClean="0"/>
              <a:t>(i.e. </a:t>
            </a:r>
            <a:r>
              <a:rPr lang="en-US" dirty="0"/>
              <a:t>open captioning, sign interpretation, audio description, services for those on the spectrum, etc.) with any of your virtual programs?</a:t>
            </a:r>
          </a:p>
        </p:txBody>
      </p:sp>
      <p:sp>
        <p:nvSpPr>
          <p:cNvPr id="3" name="Title 2"/>
          <p:cNvSpPr>
            <a:spLocks noGrp="1"/>
          </p:cNvSpPr>
          <p:nvPr>
            <p:ph type="title"/>
          </p:nvPr>
        </p:nvSpPr>
        <p:spPr/>
        <p:txBody>
          <a:bodyPr/>
          <a:lstStyle/>
          <a:p>
            <a:r>
              <a:rPr lang="en-US" b="1" dirty="0"/>
              <a:t>Virtual Programming</a:t>
            </a:r>
            <a:endParaRPr lang="en-US" sz="2800" b="1" dirty="0"/>
          </a:p>
        </p:txBody>
      </p:sp>
    </p:spTree>
    <p:extLst>
      <p:ext uri="{BB962C8B-B14F-4D97-AF65-F5344CB8AC3E}">
        <p14:creationId xmlns:p14="http://schemas.microsoft.com/office/powerpoint/2010/main" val="42090762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Goal</a:t>
            </a:r>
          </a:p>
          <a:p>
            <a:r>
              <a:rPr lang="en-US" dirty="0"/>
              <a:t>Action Item</a:t>
            </a:r>
          </a:p>
          <a:p>
            <a:r>
              <a:rPr lang="en-US" dirty="0"/>
              <a:t>Timeline</a:t>
            </a:r>
          </a:p>
          <a:p>
            <a:r>
              <a:rPr lang="en-US" dirty="0"/>
              <a:t>Who</a:t>
            </a:r>
          </a:p>
          <a:p>
            <a:r>
              <a:rPr lang="en-US" dirty="0"/>
              <a:t>Resources</a:t>
            </a:r>
          </a:p>
        </p:txBody>
      </p:sp>
      <p:sp>
        <p:nvSpPr>
          <p:cNvPr id="3" name="Title 2"/>
          <p:cNvSpPr>
            <a:spLocks noGrp="1"/>
          </p:cNvSpPr>
          <p:nvPr>
            <p:ph type="title"/>
          </p:nvPr>
        </p:nvSpPr>
        <p:spPr/>
        <p:txBody>
          <a:bodyPr/>
          <a:lstStyle/>
          <a:p>
            <a:r>
              <a:rPr lang="en-US" dirty="0"/>
              <a:t>Virtual Programming  </a:t>
            </a:r>
          </a:p>
        </p:txBody>
      </p:sp>
    </p:spTree>
    <p:extLst>
      <p:ext uri="{BB962C8B-B14F-4D97-AF65-F5344CB8AC3E}">
        <p14:creationId xmlns:p14="http://schemas.microsoft.com/office/powerpoint/2010/main" val="136534990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r>
              <a:rPr lang="en-US" dirty="0"/>
              <a:t>An assistive listening system is provided in assembly areas, seating areas, and/or for guided tours or lectures.</a:t>
            </a:r>
          </a:p>
          <a:p>
            <a:r>
              <a:rPr lang="en-US" dirty="0"/>
              <a:t>Looping Technology</a:t>
            </a:r>
          </a:p>
          <a:p>
            <a:r>
              <a:rPr lang="en-US" dirty="0"/>
              <a:t>Sign language interpretation of performances, guided tours, or lectures.</a:t>
            </a:r>
          </a:p>
          <a:p>
            <a:r>
              <a:rPr lang="en-US" dirty="0"/>
              <a:t>Open/closed captioning at performances, lectures, tours, workshops, or for film/video.</a:t>
            </a:r>
          </a:p>
          <a:p>
            <a:r>
              <a:rPr lang="en-US" dirty="0"/>
              <a:t>Advance copies of scripts, synopses, or overview of event provided.</a:t>
            </a:r>
          </a:p>
          <a:p>
            <a:r>
              <a:rPr lang="en-US" dirty="0"/>
              <a:t>Printed self-guided tours.</a:t>
            </a:r>
          </a:p>
        </p:txBody>
      </p:sp>
      <p:sp>
        <p:nvSpPr>
          <p:cNvPr id="3" name="Title 2"/>
          <p:cNvSpPr>
            <a:spLocks noGrp="1"/>
          </p:cNvSpPr>
          <p:nvPr>
            <p:ph type="title"/>
          </p:nvPr>
        </p:nvSpPr>
        <p:spPr/>
        <p:txBody>
          <a:bodyPr/>
          <a:lstStyle/>
          <a:p>
            <a:r>
              <a:rPr lang="en-US" sz="3600" b="1" dirty="0"/>
              <a:t>Program Offerings for those with Hearing Loss and Those Who Are Deaf</a:t>
            </a:r>
          </a:p>
        </p:txBody>
      </p:sp>
    </p:spTree>
    <p:extLst>
      <p:ext uri="{BB962C8B-B14F-4D97-AF65-F5344CB8AC3E}">
        <p14:creationId xmlns:p14="http://schemas.microsoft.com/office/powerpoint/2010/main" val="254644507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a:t>“Permission to speak in rough draft”</a:t>
            </a:r>
          </a:p>
          <a:p>
            <a:pPr>
              <a:defRPr/>
            </a:pPr>
            <a:r>
              <a:rPr lang="en-US" dirty="0"/>
              <a:t>Confidentiality: What’s said here stays here, what’s learned can leave</a:t>
            </a:r>
          </a:p>
          <a:p>
            <a:pPr>
              <a:defRPr/>
            </a:pPr>
            <a:r>
              <a:rPr lang="en-US" dirty="0"/>
              <a:t>Hold yourself accountable for your words and actions</a:t>
            </a:r>
          </a:p>
          <a:p>
            <a:pPr>
              <a:defRPr/>
            </a:pPr>
            <a:r>
              <a:rPr lang="en-US" dirty="0"/>
              <a:t>Know when to come forward and when to pull back</a:t>
            </a:r>
          </a:p>
          <a:p>
            <a:pPr>
              <a:defRPr/>
            </a:pPr>
            <a:r>
              <a:rPr lang="en-US" dirty="0"/>
              <a:t>Value multiple truths; all experiences are valid</a:t>
            </a:r>
          </a:p>
          <a:p>
            <a:pPr marL="0" indent="0">
              <a:buFont typeface="Symbol" pitchFamily="18" charset="2"/>
              <a:buNone/>
              <a:defRPr/>
            </a:pPr>
            <a:endParaRPr lang="en-US" dirty="0"/>
          </a:p>
          <a:p>
            <a:pPr>
              <a:defRPr/>
            </a:pPr>
            <a:endParaRPr lang="en-US" dirty="0"/>
          </a:p>
          <a:p>
            <a:pPr>
              <a:defRPr/>
            </a:pPr>
            <a:endParaRPr lang="en-US" dirty="0"/>
          </a:p>
        </p:txBody>
      </p:sp>
      <p:sp>
        <p:nvSpPr>
          <p:cNvPr id="11267" name="Title 2"/>
          <p:cNvSpPr>
            <a:spLocks noGrp="1"/>
          </p:cNvSpPr>
          <p:nvPr>
            <p:ph type="title"/>
          </p:nvPr>
        </p:nvSpPr>
        <p:spPr/>
        <p:txBody>
          <a:bodyPr/>
          <a:lstStyle/>
          <a:p>
            <a:r>
              <a:rPr lang="en-US" altLang="en-US"/>
              <a:t>COMMUNITY AGREEMENTS</a:t>
            </a:r>
          </a:p>
        </p:txBody>
      </p:sp>
    </p:spTree>
    <p:extLst>
      <p:ext uri="{BB962C8B-B14F-4D97-AF65-F5344CB8AC3E}">
        <p14:creationId xmlns:p14="http://schemas.microsoft.com/office/powerpoint/2010/main" val="240463503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Goal</a:t>
            </a:r>
          </a:p>
          <a:p>
            <a:r>
              <a:rPr lang="en-US" dirty="0"/>
              <a:t>Action Item</a:t>
            </a:r>
          </a:p>
          <a:p>
            <a:r>
              <a:rPr lang="en-US" dirty="0"/>
              <a:t>Timeline</a:t>
            </a:r>
          </a:p>
          <a:p>
            <a:r>
              <a:rPr lang="en-US" dirty="0"/>
              <a:t>Who</a:t>
            </a:r>
          </a:p>
          <a:p>
            <a:r>
              <a:rPr lang="en-US" dirty="0"/>
              <a:t>Resources</a:t>
            </a:r>
          </a:p>
        </p:txBody>
      </p:sp>
      <p:sp>
        <p:nvSpPr>
          <p:cNvPr id="3" name="Title 2"/>
          <p:cNvSpPr>
            <a:spLocks noGrp="1"/>
          </p:cNvSpPr>
          <p:nvPr>
            <p:ph type="title"/>
          </p:nvPr>
        </p:nvSpPr>
        <p:spPr/>
        <p:txBody>
          <a:bodyPr/>
          <a:lstStyle/>
          <a:p>
            <a:r>
              <a:rPr lang="en-US" dirty="0" err="1"/>
              <a:t>Progams</a:t>
            </a:r>
            <a:r>
              <a:rPr lang="en-US" dirty="0"/>
              <a:t> for Those with Hearing Loss and Those Who are Deaf  </a:t>
            </a:r>
          </a:p>
        </p:txBody>
      </p:sp>
    </p:spTree>
    <p:extLst>
      <p:ext uri="{BB962C8B-B14F-4D97-AF65-F5344CB8AC3E}">
        <p14:creationId xmlns:p14="http://schemas.microsoft.com/office/powerpoint/2010/main" val="12095173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r>
              <a:rPr lang="en-US" dirty="0"/>
              <a:t>Audio-described performances or guided tours.</a:t>
            </a:r>
          </a:p>
          <a:p>
            <a:r>
              <a:rPr lang="en-US" dirty="0"/>
              <a:t>Sensory seminars are offered to blind/low vision audience members/visitors in conjunction with an event or exhibition.</a:t>
            </a:r>
          </a:p>
          <a:p>
            <a:r>
              <a:rPr lang="en-US" dirty="0"/>
              <a:t>Braille materials/Large Print (programs, exhibit or display signage, and/or other materials).</a:t>
            </a:r>
          </a:p>
          <a:p>
            <a:r>
              <a:rPr lang="en-US" dirty="0"/>
              <a:t>Materials are available online (event brochures, programs, exhibit or display information, etc.)</a:t>
            </a:r>
          </a:p>
          <a:p>
            <a:r>
              <a:rPr lang="en-US" dirty="0"/>
              <a:t>Digital media of exhibits, such as MP3 digital audio, smartphone, podcast, or other recordings.</a:t>
            </a:r>
          </a:p>
        </p:txBody>
      </p:sp>
      <p:sp>
        <p:nvSpPr>
          <p:cNvPr id="3" name="Title 2"/>
          <p:cNvSpPr>
            <a:spLocks noGrp="1"/>
          </p:cNvSpPr>
          <p:nvPr>
            <p:ph type="title"/>
          </p:nvPr>
        </p:nvSpPr>
        <p:spPr/>
        <p:txBody>
          <a:bodyPr/>
          <a:lstStyle/>
          <a:p>
            <a:r>
              <a:rPr lang="en-US" b="1" dirty="0"/>
              <a:t>Program Offerings for those with Vision Loss</a:t>
            </a:r>
          </a:p>
        </p:txBody>
      </p:sp>
    </p:spTree>
    <p:extLst>
      <p:ext uri="{BB962C8B-B14F-4D97-AF65-F5344CB8AC3E}">
        <p14:creationId xmlns:p14="http://schemas.microsoft.com/office/powerpoint/2010/main" val="65764501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Goal</a:t>
            </a:r>
          </a:p>
          <a:p>
            <a:r>
              <a:rPr lang="en-US" dirty="0"/>
              <a:t>Action Item</a:t>
            </a:r>
          </a:p>
          <a:p>
            <a:r>
              <a:rPr lang="en-US" dirty="0"/>
              <a:t>Timeline</a:t>
            </a:r>
          </a:p>
          <a:p>
            <a:r>
              <a:rPr lang="en-US" dirty="0"/>
              <a:t>Who</a:t>
            </a:r>
          </a:p>
          <a:p>
            <a:r>
              <a:rPr lang="en-US" dirty="0"/>
              <a:t>Resources</a:t>
            </a:r>
          </a:p>
        </p:txBody>
      </p:sp>
      <p:sp>
        <p:nvSpPr>
          <p:cNvPr id="3" name="Title 2"/>
          <p:cNvSpPr>
            <a:spLocks noGrp="1"/>
          </p:cNvSpPr>
          <p:nvPr>
            <p:ph type="title"/>
          </p:nvPr>
        </p:nvSpPr>
        <p:spPr/>
        <p:txBody>
          <a:bodyPr/>
          <a:lstStyle/>
          <a:p>
            <a:r>
              <a:rPr lang="en-US" dirty="0" err="1"/>
              <a:t>Progams</a:t>
            </a:r>
            <a:r>
              <a:rPr lang="en-US" dirty="0"/>
              <a:t> for Those with Vision Loss and Those Who are Blind</a:t>
            </a:r>
          </a:p>
        </p:txBody>
      </p:sp>
    </p:spTree>
    <p:extLst>
      <p:ext uri="{BB962C8B-B14F-4D97-AF65-F5344CB8AC3E}">
        <p14:creationId xmlns:p14="http://schemas.microsoft.com/office/powerpoint/2010/main" val="166117082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endParaRPr lang="en-US" dirty="0"/>
          </a:p>
          <a:p>
            <a:pPr marL="0" indent="0">
              <a:buNone/>
            </a:pPr>
            <a:endParaRPr lang="en-US" dirty="0"/>
          </a:p>
          <a:p>
            <a:r>
              <a:rPr lang="en-US" dirty="0"/>
              <a:t>Does your organization provide programming and services for individuals with autism, cognitive disabilities, or developmental disabilities?</a:t>
            </a:r>
          </a:p>
          <a:p>
            <a:pPr lvl="2"/>
            <a:r>
              <a:rPr lang="en-US" dirty="0"/>
              <a:t>Overall Goal</a:t>
            </a:r>
          </a:p>
          <a:p>
            <a:pPr lvl="2"/>
            <a:r>
              <a:rPr lang="en-US" dirty="0"/>
              <a:t>Action Item</a:t>
            </a:r>
          </a:p>
          <a:p>
            <a:pPr lvl="2"/>
            <a:r>
              <a:rPr lang="en-US" dirty="0"/>
              <a:t>Timeline</a:t>
            </a:r>
          </a:p>
          <a:p>
            <a:pPr lvl="2"/>
            <a:r>
              <a:rPr lang="en-US" dirty="0"/>
              <a:t>Who</a:t>
            </a:r>
          </a:p>
          <a:p>
            <a:pPr lvl="2"/>
            <a:r>
              <a:rPr lang="en-US" dirty="0"/>
              <a:t>Resources</a:t>
            </a:r>
          </a:p>
          <a:p>
            <a:endParaRPr lang="en-US" dirty="0"/>
          </a:p>
        </p:txBody>
      </p:sp>
      <p:sp>
        <p:nvSpPr>
          <p:cNvPr id="3" name="Title 2"/>
          <p:cNvSpPr>
            <a:spLocks noGrp="1"/>
          </p:cNvSpPr>
          <p:nvPr>
            <p:ph type="title"/>
          </p:nvPr>
        </p:nvSpPr>
        <p:spPr/>
        <p:txBody>
          <a:bodyPr/>
          <a:lstStyle/>
          <a:p>
            <a:r>
              <a:rPr lang="en-US" sz="3200" b="1" dirty="0"/>
              <a:t>Programming for Individuals with Autism, Cognitive Disabilities or Developmental Disabilities</a:t>
            </a:r>
          </a:p>
        </p:txBody>
      </p:sp>
    </p:spTree>
    <p:extLst>
      <p:ext uri="{BB962C8B-B14F-4D97-AF65-F5344CB8AC3E}">
        <p14:creationId xmlns:p14="http://schemas.microsoft.com/office/powerpoint/2010/main" val="381496424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endParaRPr lang="en-US" dirty="0"/>
          </a:p>
          <a:p>
            <a:r>
              <a:rPr lang="en-US" dirty="0"/>
              <a:t>Organization has an accessible website providing basic accessibility features (high contrast, adjustable type size, alternate text for images, plain text option, etc.)</a:t>
            </a:r>
          </a:p>
          <a:p>
            <a:r>
              <a:rPr lang="en-US" dirty="0"/>
              <a:t>Organization has an accessibility policy statement on its website and an access section that promotes accessible programs and services to patrons/visitors, as well as the accessible features of venue.</a:t>
            </a:r>
          </a:p>
        </p:txBody>
      </p:sp>
      <p:sp>
        <p:nvSpPr>
          <p:cNvPr id="3" name="Title 2"/>
          <p:cNvSpPr>
            <a:spLocks noGrp="1"/>
          </p:cNvSpPr>
          <p:nvPr>
            <p:ph type="title"/>
          </p:nvPr>
        </p:nvSpPr>
        <p:spPr/>
        <p:txBody>
          <a:bodyPr/>
          <a:lstStyle/>
          <a:p>
            <a:r>
              <a:rPr lang="en-US" sz="3600" b="1" dirty="0"/>
              <a:t>Effective Communications (Publications, Marketing/Outreach, Website)</a:t>
            </a:r>
          </a:p>
        </p:txBody>
      </p:sp>
    </p:spTree>
    <p:extLst>
      <p:ext uri="{BB962C8B-B14F-4D97-AF65-F5344CB8AC3E}">
        <p14:creationId xmlns:p14="http://schemas.microsoft.com/office/powerpoint/2010/main" val="201219918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pPr marL="0" indent="0">
              <a:buNone/>
            </a:pPr>
            <a:endParaRPr lang="en-US" dirty="0"/>
          </a:p>
          <a:p>
            <a:pPr marL="0" indent="0">
              <a:buNone/>
            </a:pPr>
            <a:endParaRPr lang="en-US" dirty="0"/>
          </a:p>
          <a:p>
            <a:r>
              <a:rPr lang="en-US" dirty="0"/>
              <a:t>Does your organization sell event tickets online through your website or through an outside provider?</a:t>
            </a:r>
          </a:p>
          <a:p>
            <a:r>
              <a:rPr lang="en-US" dirty="0"/>
              <a:t>Organization offers seating diagram or chart showing location of accessible seating for ticket sales on its website or through an online ticketing service.</a:t>
            </a:r>
          </a:p>
        </p:txBody>
      </p:sp>
      <p:sp>
        <p:nvSpPr>
          <p:cNvPr id="3" name="Title 2"/>
          <p:cNvSpPr>
            <a:spLocks noGrp="1"/>
          </p:cNvSpPr>
          <p:nvPr>
            <p:ph type="title"/>
          </p:nvPr>
        </p:nvSpPr>
        <p:spPr/>
        <p:txBody>
          <a:bodyPr/>
          <a:lstStyle/>
          <a:p>
            <a:r>
              <a:rPr lang="en-US" b="1" dirty="0"/>
              <a:t>Event Ticketing</a:t>
            </a:r>
          </a:p>
        </p:txBody>
      </p:sp>
    </p:spTree>
    <p:extLst>
      <p:ext uri="{BB962C8B-B14F-4D97-AF65-F5344CB8AC3E}">
        <p14:creationId xmlns:p14="http://schemas.microsoft.com/office/powerpoint/2010/main" val="10153659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572000"/>
          </a:xfrm>
        </p:spPr>
        <p:txBody>
          <a:bodyPr/>
          <a:lstStyle/>
          <a:p>
            <a:endParaRPr lang="en-US" dirty="0"/>
          </a:p>
          <a:p>
            <a:r>
              <a:rPr lang="en-US" dirty="0"/>
              <a:t>Organization offers tickets in all price ranges to people with disabilities and up to three companions requesting accessible seating.</a:t>
            </a:r>
          </a:p>
          <a:p>
            <a:pPr lvl="1"/>
            <a:r>
              <a:rPr lang="en-US" dirty="0"/>
              <a:t>If yes, please explain the details here including whether your organization has different locations that are accessible or just one restricted area. If the organization does not offer different price ranges, please explain your plan and timeline to implement this ticketing policy.</a:t>
            </a:r>
          </a:p>
          <a:p>
            <a:r>
              <a:rPr lang="en-US" dirty="0"/>
              <a:t>Organization offers discounted ticket prices to individuals with disabilities and their companion.</a:t>
            </a:r>
          </a:p>
        </p:txBody>
      </p:sp>
      <p:sp>
        <p:nvSpPr>
          <p:cNvPr id="3" name="Title 2"/>
          <p:cNvSpPr>
            <a:spLocks noGrp="1"/>
          </p:cNvSpPr>
          <p:nvPr>
            <p:ph type="title"/>
          </p:nvPr>
        </p:nvSpPr>
        <p:spPr/>
        <p:txBody>
          <a:bodyPr/>
          <a:lstStyle/>
          <a:p>
            <a:r>
              <a:rPr lang="en-US" b="1" dirty="0"/>
              <a:t>Event Ticketing </a:t>
            </a:r>
            <a:r>
              <a:rPr lang="en-US" sz="2800" b="1" dirty="0"/>
              <a:t>(cont.)</a:t>
            </a:r>
          </a:p>
        </p:txBody>
      </p:sp>
    </p:spTree>
    <p:extLst>
      <p:ext uri="{BB962C8B-B14F-4D97-AF65-F5344CB8AC3E}">
        <p14:creationId xmlns:p14="http://schemas.microsoft.com/office/powerpoint/2010/main" val="302160330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r>
              <a:rPr lang="en-US" dirty="0"/>
              <a:t>Marketing materials are available or offered in alternate formats (e.g. large print/Braille/electronic media).</a:t>
            </a:r>
          </a:p>
          <a:p>
            <a:r>
              <a:rPr lang="en-US" dirty="0"/>
              <a:t>Social media posts are accessible (e.g. Alt text, captioned videos, image descriptions).</a:t>
            </a:r>
          </a:p>
          <a:p>
            <a:r>
              <a:rPr lang="en-US" dirty="0"/>
              <a:t>Brochures and other marketing materials list appropriate international access symbols and a statement regarding accessibility policies.</a:t>
            </a:r>
          </a:p>
          <a:p>
            <a:r>
              <a:rPr lang="en-US" dirty="0"/>
              <a:t>Organization has reasonable advance notification policy for patrons interested in utilizing its programs and services (e.g. sign interpretation, large print programs, </a:t>
            </a:r>
            <a:r>
              <a:rPr lang="en-US" dirty="0" err="1"/>
              <a:t>etc</a:t>
            </a:r>
            <a:r>
              <a:rPr lang="en-US" dirty="0"/>
              <a:t>).</a:t>
            </a:r>
          </a:p>
        </p:txBody>
      </p:sp>
      <p:sp>
        <p:nvSpPr>
          <p:cNvPr id="3" name="Title 2"/>
          <p:cNvSpPr>
            <a:spLocks noGrp="1"/>
          </p:cNvSpPr>
          <p:nvPr>
            <p:ph type="title"/>
          </p:nvPr>
        </p:nvSpPr>
        <p:spPr/>
        <p:txBody>
          <a:bodyPr/>
          <a:lstStyle/>
          <a:p>
            <a:r>
              <a:rPr lang="en-US" b="1" dirty="0"/>
              <a:t>Marketing Practices</a:t>
            </a:r>
            <a:endParaRPr lang="en-US" sz="2800" b="1" dirty="0"/>
          </a:p>
        </p:txBody>
      </p:sp>
    </p:spTree>
    <p:extLst>
      <p:ext uri="{BB962C8B-B14F-4D97-AF65-F5344CB8AC3E}">
        <p14:creationId xmlns:p14="http://schemas.microsoft.com/office/powerpoint/2010/main" val="35594307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endParaRPr lang="en-US" dirty="0"/>
          </a:p>
          <a:p>
            <a:endParaRPr lang="en-US" dirty="0"/>
          </a:p>
          <a:p>
            <a:r>
              <a:rPr lang="en-US" dirty="0"/>
              <a:t>Organization utilizes its ADA advisory board or similar representation to reach patrons with disabilities.</a:t>
            </a:r>
          </a:p>
          <a:p>
            <a:r>
              <a:rPr lang="en-US" dirty="0"/>
              <a:t>Organization has developed or is planning to develop a targeted marketing approach to reach out to patrons with disabilities.</a:t>
            </a:r>
          </a:p>
          <a:p>
            <a:r>
              <a:rPr lang="en-US" dirty="0"/>
              <a:t>Does your organization tour or use other facilities than those you own?</a:t>
            </a:r>
          </a:p>
        </p:txBody>
      </p:sp>
      <p:sp>
        <p:nvSpPr>
          <p:cNvPr id="3" name="Title 2"/>
          <p:cNvSpPr>
            <a:spLocks noGrp="1"/>
          </p:cNvSpPr>
          <p:nvPr>
            <p:ph type="title"/>
          </p:nvPr>
        </p:nvSpPr>
        <p:spPr/>
        <p:txBody>
          <a:bodyPr/>
          <a:lstStyle/>
          <a:p>
            <a:r>
              <a:rPr lang="en-US" b="1" dirty="0"/>
              <a:t>Marketing Practices </a:t>
            </a:r>
            <a:r>
              <a:rPr lang="en-US" sz="2800" b="1" dirty="0"/>
              <a:t>(cont.)</a:t>
            </a:r>
          </a:p>
        </p:txBody>
      </p:sp>
    </p:spTree>
    <p:extLst>
      <p:ext uri="{BB962C8B-B14F-4D97-AF65-F5344CB8AC3E}">
        <p14:creationId xmlns:p14="http://schemas.microsoft.com/office/powerpoint/2010/main" val="3632363457"/>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Goal</a:t>
            </a:r>
          </a:p>
          <a:p>
            <a:r>
              <a:rPr lang="en-US" dirty="0"/>
              <a:t>Action Item</a:t>
            </a:r>
          </a:p>
          <a:p>
            <a:r>
              <a:rPr lang="en-US" dirty="0"/>
              <a:t>Timeline</a:t>
            </a:r>
          </a:p>
          <a:p>
            <a:r>
              <a:rPr lang="en-US" dirty="0"/>
              <a:t>Who</a:t>
            </a:r>
          </a:p>
          <a:p>
            <a:r>
              <a:rPr lang="en-US" dirty="0"/>
              <a:t>Resources</a:t>
            </a:r>
          </a:p>
        </p:txBody>
      </p:sp>
      <p:sp>
        <p:nvSpPr>
          <p:cNvPr id="3" name="Title 2"/>
          <p:cNvSpPr>
            <a:spLocks noGrp="1"/>
          </p:cNvSpPr>
          <p:nvPr>
            <p:ph type="title"/>
          </p:nvPr>
        </p:nvSpPr>
        <p:spPr/>
        <p:txBody>
          <a:bodyPr/>
          <a:lstStyle/>
          <a:p>
            <a:r>
              <a:rPr lang="en-US" dirty="0"/>
              <a:t>MARKETING  </a:t>
            </a:r>
          </a:p>
        </p:txBody>
      </p:sp>
    </p:spTree>
    <p:extLst>
      <p:ext uri="{BB962C8B-B14F-4D97-AF65-F5344CB8AC3E}">
        <p14:creationId xmlns:p14="http://schemas.microsoft.com/office/powerpoint/2010/main" val="342060058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a:xfrm>
            <a:off x="838200" y="1447800"/>
            <a:ext cx="7408862" cy="3992563"/>
          </a:xfrm>
        </p:spPr>
        <p:txBody>
          <a:bodyPr/>
          <a:lstStyle/>
          <a:p>
            <a:endParaRPr lang="en-US" altLang="en-US" dirty="0"/>
          </a:p>
          <a:p>
            <a:pPr marL="0" indent="0">
              <a:buNone/>
            </a:pPr>
            <a:r>
              <a:rPr lang="en-US" altLang="en-US" dirty="0"/>
              <a:t>Overview of the Session </a:t>
            </a:r>
          </a:p>
          <a:p>
            <a:r>
              <a:rPr lang="en-US" altLang="en-US" dirty="0"/>
              <a:t>Disability: Facts and Figures</a:t>
            </a:r>
          </a:p>
          <a:p>
            <a:r>
              <a:rPr lang="en-US" altLang="en-US" dirty="0"/>
              <a:t>The Importance of Language</a:t>
            </a:r>
          </a:p>
          <a:p>
            <a:r>
              <a:rPr lang="en-US" altLang="en-US" dirty="0"/>
              <a:t>Making Inclusion An Organizational Priority</a:t>
            </a:r>
          </a:p>
          <a:p>
            <a:r>
              <a:rPr lang="en-US" altLang="en-US" dirty="0"/>
              <a:t>Essential Elements of Successful Planning</a:t>
            </a:r>
          </a:p>
          <a:p>
            <a:pPr lvl="2"/>
            <a:r>
              <a:rPr lang="en-US" altLang="en-US" dirty="0"/>
              <a:t>Assessment, Policies, Advisory Boards, Employment, Facility &amp; Elements of Developing a Plan</a:t>
            </a:r>
          </a:p>
          <a:p>
            <a:pPr lvl="2"/>
            <a:r>
              <a:rPr lang="en-US" altLang="en-US" dirty="0"/>
              <a:t>Programs and </a:t>
            </a:r>
            <a:r>
              <a:rPr lang="en-US" altLang="en-US" dirty="0" smtClean="0"/>
              <a:t>Marketing</a:t>
            </a:r>
          </a:p>
          <a:p>
            <a:pPr lvl="2"/>
            <a:r>
              <a:rPr lang="en-US" altLang="en-US" dirty="0" smtClean="0"/>
              <a:t>Facility</a:t>
            </a:r>
            <a:endParaRPr lang="en-US" altLang="en-US" dirty="0"/>
          </a:p>
          <a:p>
            <a:r>
              <a:rPr lang="en-US" altLang="en-US" dirty="0"/>
              <a:t>Resources/Questions</a:t>
            </a:r>
          </a:p>
          <a:p>
            <a:endParaRPr lang="en-US" altLang="en-US" dirty="0"/>
          </a:p>
          <a:p>
            <a:endParaRPr lang="en-US" altLang="en-US" dirty="0"/>
          </a:p>
          <a:p>
            <a:endParaRPr lang="en-US" altLang="en-US" dirty="0"/>
          </a:p>
          <a:p>
            <a:endParaRPr lang="en-US" altLang="en-US" dirty="0"/>
          </a:p>
        </p:txBody>
      </p:sp>
      <p:sp>
        <p:nvSpPr>
          <p:cNvPr id="17410" name="Title 2"/>
          <p:cNvSpPr>
            <a:spLocks noGrp="1"/>
          </p:cNvSpPr>
          <p:nvPr>
            <p:ph type="title"/>
          </p:nvPr>
        </p:nvSpPr>
        <p:spPr>
          <a:xfrm>
            <a:off x="457200" y="152400"/>
            <a:ext cx="8229600" cy="1185862"/>
          </a:xfrm>
        </p:spPr>
        <p:txBody>
          <a:bodyPr/>
          <a:lstStyle/>
          <a:p>
            <a:r>
              <a:rPr lang="en-US" altLang="en-US" dirty="0"/>
              <a:t>Agenda</a:t>
            </a:r>
          </a:p>
        </p:txBody>
      </p:sp>
    </p:spTree>
    <p:extLst>
      <p:ext uri="{BB962C8B-B14F-4D97-AF65-F5344CB8AC3E}">
        <p14:creationId xmlns:p14="http://schemas.microsoft.com/office/powerpoint/2010/main" val="1649508620"/>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endParaRPr lang="en-US" dirty="0"/>
          </a:p>
          <a:p>
            <a:r>
              <a:rPr lang="en-US" dirty="0"/>
              <a:t>If you provide a letter of agreement rider, or ADA checklist (see self-assessment survey tool appendix) to the landlord or manager of the venue in which the programming will take place, or if your services are contracted, presented, or part of a larger production/festival/exhibit, you are still responsible for advocating and requesting accessibility services for your artists and the patrons who will participate/view the performance/exhibit. Please attach your rider, LOA or ADA checklist.</a:t>
            </a:r>
          </a:p>
        </p:txBody>
      </p:sp>
      <p:sp>
        <p:nvSpPr>
          <p:cNvPr id="3" name="Title 2"/>
          <p:cNvSpPr>
            <a:spLocks noGrp="1"/>
          </p:cNvSpPr>
          <p:nvPr>
            <p:ph type="title"/>
          </p:nvPr>
        </p:nvSpPr>
        <p:spPr/>
        <p:txBody>
          <a:bodyPr/>
          <a:lstStyle/>
          <a:p>
            <a:r>
              <a:rPr lang="en-US" b="1" dirty="0"/>
              <a:t>Touring Companies</a:t>
            </a:r>
            <a:endParaRPr lang="en-US" sz="2800" b="1" dirty="0"/>
          </a:p>
        </p:txBody>
      </p:sp>
    </p:spTree>
    <p:extLst>
      <p:ext uri="{BB962C8B-B14F-4D97-AF65-F5344CB8AC3E}">
        <p14:creationId xmlns:p14="http://schemas.microsoft.com/office/powerpoint/2010/main" val="1200450313"/>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endParaRPr lang="en-US" dirty="0"/>
          </a:p>
          <a:p>
            <a:r>
              <a:rPr lang="en-US" dirty="0"/>
              <a:t>Please describe the accessible route from public transportation to the facility.</a:t>
            </a:r>
          </a:p>
          <a:p>
            <a:pPr lvl="1"/>
            <a:r>
              <a:rPr lang="en-US" dirty="0" smtClean="0"/>
              <a:t>What are your </a:t>
            </a:r>
            <a:r>
              <a:rPr lang="en-US" dirty="0"/>
              <a:t>goals for working with local/community officials to establish one in each of the following fiscal years.</a:t>
            </a:r>
          </a:p>
          <a:p>
            <a:r>
              <a:rPr lang="en-US" dirty="0"/>
              <a:t>Please describe available ADA compliant parking.</a:t>
            </a:r>
          </a:p>
          <a:p>
            <a:pPr lvl="1"/>
            <a:r>
              <a:rPr lang="en-US" dirty="0" smtClean="0"/>
              <a:t>What are your </a:t>
            </a:r>
            <a:r>
              <a:rPr lang="en-US" dirty="0"/>
              <a:t>goals for offering the accommodation in each of the following fiscal years.</a:t>
            </a:r>
          </a:p>
        </p:txBody>
      </p:sp>
      <p:sp>
        <p:nvSpPr>
          <p:cNvPr id="3" name="Title 2"/>
          <p:cNvSpPr>
            <a:spLocks noGrp="1"/>
          </p:cNvSpPr>
          <p:nvPr>
            <p:ph type="title"/>
          </p:nvPr>
        </p:nvSpPr>
        <p:spPr/>
        <p:txBody>
          <a:bodyPr/>
          <a:lstStyle/>
          <a:p>
            <a:r>
              <a:rPr lang="en-US" b="1" dirty="0"/>
              <a:t>Accessible Facilities</a:t>
            </a:r>
            <a:endParaRPr lang="en-US" sz="2800" b="1" dirty="0"/>
          </a:p>
        </p:txBody>
      </p:sp>
    </p:spTree>
    <p:extLst>
      <p:ext uri="{BB962C8B-B14F-4D97-AF65-F5344CB8AC3E}">
        <p14:creationId xmlns:p14="http://schemas.microsoft.com/office/powerpoint/2010/main" val="3089052744"/>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endParaRPr lang="en-US" dirty="0"/>
          </a:p>
          <a:p>
            <a:r>
              <a:rPr lang="en-US" dirty="0"/>
              <a:t>Please describe the accessible route from parking to primary accessible entrance.</a:t>
            </a:r>
          </a:p>
          <a:p>
            <a:pPr lvl="1"/>
            <a:r>
              <a:rPr lang="en-US" dirty="0"/>
              <a:t>If there is not an accessible route, please explain your goals for working with local/community officials to establish one in each of the following fiscal years.</a:t>
            </a:r>
          </a:p>
          <a:p>
            <a:r>
              <a:rPr lang="en-US" dirty="0"/>
              <a:t>Please describe ADA compliant doors to entrance, bathrooms, assembly areas, gallery/display areas.</a:t>
            </a:r>
          </a:p>
          <a:p>
            <a:pPr lvl="1"/>
            <a:r>
              <a:rPr lang="en-US" dirty="0"/>
              <a:t>If you do not offer this accommodation, please explain your goals for offering the accommodation in each of the following fiscal years.</a:t>
            </a:r>
          </a:p>
        </p:txBody>
      </p:sp>
      <p:sp>
        <p:nvSpPr>
          <p:cNvPr id="3" name="Title 2"/>
          <p:cNvSpPr>
            <a:spLocks noGrp="1"/>
          </p:cNvSpPr>
          <p:nvPr>
            <p:ph type="title"/>
          </p:nvPr>
        </p:nvSpPr>
        <p:spPr/>
        <p:txBody>
          <a:bodyPr/>
          <a:lstStyle/>
          <a:p>
            <a:r>
              <a:rPr lang="en-US" b="1" dirty="0"/>
              <a:t>Accessible Facilities </a:t>
            </a:r>
            <a:r>
              <a:rPr lang="en-US" sz="2800" b="1" dirty="0"/>
              <a:t>(cont.)</a:t>
            </a:r>
          </a:p>
        </p:txBody>
      </p:sp>
    </p:spTree>
    <p:extLst>
      <p:ext uri="{BB962C8B-B14F-4D97-AF65-F5344CB8AC3E}">
        <p14:creationId xmlns:p14="http://schemas.microsoft.com/office/powerpoint/2010/main" val="860273913"/>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endParaRPr lang="en-US" dirty="0"/>
          </a:p>
          <a:p>
            <a:r>
              <a:rPr lang="en-US" dirty="0"/>
              <a:t>If your facility has multiple levels, please describe the availability of an elevator or interior ramps at level or floor changes.</a:t>
            </a:r>
          </a:p>
          <a:p>
            <a:pPr lvl="1"/>
            <a:r>
              <a:rPr lang="en-US" dirty="0" smtClean="0"/>
              <a:t>What are your </a:t>
            </a:r>
            <a:r>
              <a:rPr lang="en-US" dirty="0"/>
              <a:t>goals for offering the accommodation in each of the following fiscal years.</a:t>
            </a:r>
          </a:p>
          <a:p>
            <a:r>
              <a:rPr lang="en-US" dirty="0"/>
              <a:t>Restrooms (or gender-inclusive bathroom) used by the public are ADA compliant.</a:t>
            </a:r>
          </a:p>
          <a:p>
            <a:pPr lvl="1"/>
            <a:r>
              <a:rPr lang="en-US" dirty="0" smtClean="0"/>
              <a:t>What are your </a:t>
            </a:r>
            <a:r>
              <a:rPr lang="en-US" dirty="0"/>
              <a:t>goals for offering the accommodation in each of the following fiscal years.</a:t>
            </a:r>
          </a:p>
        </p:txBody>
      </p:sp>
      <p:sp>
        <p:nvSpPr>
          <p:cNvPr id="3" name="Title 2"/>
          <p:cNvSpPr>
            <a:spLocks noGrp="1"/>
          </p:cNvSpPr>
          <p:nvPr>
            <p:ph type="title"/>
          </p:nvPr>
        </p:nvSpPr>
        <p:spPr/>
        <p:txBody>
          <a:bodyPr/>
          <a:lstStyle/>
          <a:p>
            <a:r>
              <a:rPr lang="en-US" b="1" dirty="0"/>
              <a:t>Accessible Facilities </a:t>
            </a:r>
            <a:r>
              <a:rPr lang="en-US" sz="2800" b="1" dirty="0"/>
              <a:t>(cont.)</a:t>
            </a:r>
          </a:p>
        </p:txBody>
      </p:sp>
    </p:spTree>
    <p:extLst>
      <p:ext uri="{BB962C8B-B14F-4D97-AF65-F5344CB8AC3E}">
        <p14:creationId xmlns:p14="http://schemas.microsoft.com/office/powerpoint/2010/main" val="2300767345"/>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r>
              <a:rPr lang="en-US" dirty="0"/>
              <a:t>Seating areas of facility have the correct percentage of wheelchair locations and transfer seats on each level as required by the law. Please include percentage of seats that are wheelchair accessible and the number of transfer seats in your description. To see the percentage of seats required by law, please visit </a:t>
            </a:r>
            <a:r>
              <a:rPr lang="en-US" dirty="0">
                <a:hlinkClick r:id="rId2"/>
              </a:rPr>
              <a:t>https://www.arts.gov/sites/default/files/NEA-ADA-TipSheet-v2.pdf</a:t>
            </a:r>
            <a:endParaRPr lang="en-US" dirty="0"/>
          </a:p>
          <a:p>
            <a:pPr lvl="1"/>
            <a:r>
              <a:rPr lang="en-US" dirty="0" smtClean="0"/>
              <a:t>What are your </a:t>
            </a:r>
            <a:r>
              <a:rPr lang="en-US" dirty="0"/>
              <a:t>goals for offering the accommodation in each of the following fiscal years.</a:t>
            </a:r>
          </a:p>
          <a:p>
            <a:endParaRPr lang="en-US" dirty="0"/>
          </a:p>
          <a:p>
            <a:endParaRPr lang="en-US" dirty="0"/>
          </a:p>
        </p:txBody>
      </p:sp>
      <p:sp>
        <p:nvSpPr>
          <p:cNvPr id="3" name="Title 2"/>
          <p:cNvSpPr>
            <a:spLocks noGrp="1"/>
          </p:cNvSpPr>
          <p:nvPr>
            <p:ph type="title"/>
          </p:nvPr>
        </p:nvSpPr>
        <p:spPr/>
        <p:txBody>
          <a:bodyPr/>
          <a:lstStyle/>
          <a:p>
            <a:r>
              <a:rPr lang="en-US" b="1" dirty="0"/>
              <a:t>Accessible Facilities </a:t>
            </a:r>
            <a:r>
              <a:rPr lang="en-US" sz="2800" b="1" dirty="0"/>
              <a:t>(cont.)</a:t>
            </a:r>
          </a:p>
        </p:txBody>
      </p:sp>
    </p:spTree>
    <p:extLst>
      <p:ext uri="{BB962C8B-B14F-4D97-AF65-F5344CB8AC3E}">
        <p14:creationId xmlns:p14="http://schemas.microsoft.com/office/powerpoint/2010/main" val="2996859020"/>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r>
              <a:rPr lang="en-US" dirty="0"/>
              <a:t>Please describe ADA compliant signage in all facilities you maintain (performance, exhibit, classroom, office and rehearsal space), including Braille, font size, contrast, mounting, and height.</a:t>
            </a:r>
          </a:p>
          <a:p>
            <a:pPr lvl="1"/>
            <a:r>
              <a:rPr lang="en-US" dirty="0" smtClean="0"/>
              <a:t>What are your </a:t>
            </a:r>
            <a:r>
              <a:rPr lang="en-US" dirty="0"/>
              <a:t>goals for offering the accommodation in each of the following fiscal years.</a:t>
            </a:r>
          </a:p>
          <a:p>
            <a:r>
              <a:rPr lang="en-US" dirty="0"/>
              <a:t>Please describe ADA compliant box office window or information desk.</a:t>
            </a:r>
          </a:p>
          <a:p>
            <a:pPr lvl="1"/>
            <a:r>
              <a:rPr lang="en-US" dirty="0" smtClean="0"/>
              <a:t>What are your </a:t>
            </a:r>
            <a:r>
              <a:rPr lang="en-US" dirty="0"/>
              <a:t>goals for offering the accommodation in each of the following fiscal years.</a:t>
            </a:r>
          </a:p>
          <a:p>
            <a:endParaRPr lang="en-US" dirty="0"/>
          </a:p>
        </p:txBody>
      </p:sp>
      <p:sp>
        <p:nvSpPr>
          <p:cNvPr id="3" name="Title 2"/>
          <p:cNvSpPr>
            <a:spLocks noGrp="1"/>
          </p:cNvSpPr>
          <p:nvPr>
            <p:ph type="title"/>
          </p:nvPr>
        </p:nvSpPr>
        <p:spPr/>
        <p:txBody>
          <a:bodyPr/>
          <a:lstStyle/>
          <a:p>
            <a:r>
              <a:rPr lang="en-US" b="1" dirty="0"/>
              <a:t>Accessible Facilities </a:t>
            </a:r>
            <a:r>
              <a:rPr lang="en-US" sz="2800" b="1" dirty="0"/>
              <a:t>(cont.)</a:t>
            </a:r>
          </a:p>
        </p:txBody>
      </p:sp>
    </p:spTree>
    <p:extLst>
      <p:ext uri="{BB962C8B-B14F-4D97-AF65-F5344CB8AC3E}">
        <p14:creationId xmlns:p14="http://schemas.microsoft.com/office/powerpoint/2010/main" val="104529337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endParaRPr lang="en-US" dirty="0"/>
          </a:p>
          <a:p>
            <a:r>
              <a:rPr lang="en-US" dirty="0"/>
              <a:t>Please describe ADA compliant concession stand or gift shop.</a:t>
            </a:r>
          </a:p>
          <a:p>
            <a:pPr lvl="1"/>
            <a:r>
              <a:rPr lang="en-US" dirty="0" smtClean="0"/>
              <a:t>What your </a:t>
            </a:r>
            <a:r>
              <a:rPr lang="en-US" dirty="0"/>
              <a:t>goals for offering the accommodation in each of the following fiscal years.</a:t>
            </a:r>
          </a:p>
          <a:p>
            <a:r>
              <a:rPr lang="en-US" dirty="0"/>
              <a:t>Please describe ADA compliant performance/dressing room/artist space/classroom.</a:t>
            </a:r>
          </a:p>
          <a:p>
            <a:pPr lvl="1"/>
            <a:r>
              <a:rPr lang="en-US" dirty="0" smtClean="0"/>
              <a:t>What your </a:t>
            </a:r>
            <a:r>
              <a:rPr lang="en-US" dirty="0"/>
              <a:t>goals for offering the accommodation in each of the following fiscal years.</a:t>
            </a:r>
          </a:p>
          <a:p>
            <a:pPr lvl="1"/>
            <a:endParaRPr lang="en-US" dirty="0"/>
          </a:p>
        </p:txBody>
      </p:sp>
      <p:sp>
        <p:nvSpPr>
          <p:cNvPr id="3" name="Title 2"/>
          <p:cNvSpPr>
            <a:spLocks noGrp="1"/>
          </p:cNvSpPr>
          <p:nvPr>
            <p:ph type="title"/>
          </p:nvPr>
        </p:nvSpPr>
        <p:spPr/>
        <p:txBody>
          <a:bodyPr/>
          <a:lstStyle/>
          <a:p>
            <a:r>
              <a:rPr lang="en-US" b="1" dirty="0"/>
              <a:t>Accessible Facilities </a:t>
            </a:r>
            <a:r>
              <a:rPr lang="en-US" sz="2800" b="1" dirty="0"/>
              <a:t>(cont.)</a:t>
            </a:r>
          </a:p>
        </p:txBody>
      </p:sp>
    </p:spTree>
    <p:extLst>
      <p:ext uri="{BB962C8B-B14F-4D97-AF65-F5344CB8AC3E}">
        <p14:creationId xmlns:p14="http://schemas.microsoft.com/office/powerpoint/2010/main" val="1455110851"/>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981200"/>
            <a:ext cx="7408862" cy="4648200"/>
          </a:xfrm>
        </p:spPr>
        <p:txBody>
          <a:bodyPr/>
          <a:lstStyle/>
          <a:p>
            <a:r>
              <a:rPr lang="en-US" dirty="0"/>
              <a:t>Who in your organization is responsible for facility access oversight?</a:t>
            </a:r>
          </a:p>
          <a:p>
            <a:r>
              <a:rPr lang="en-US" dirty="0"/>
              <a:t>Has your organization budgeted for access capital needs?</a:t>
            </a:r>
          </a:p>
          <a:p>
            <a:pPr marL="0" indent="0">
              <a:buNone/>
            </a:pPr>
            <a:endParaRPr lang="en-US" dirty="0"/>
          </a:p>
        </p:txBody>
      </p:sp>
      <p:sp>
        <p:nvSpPr>
          <p:cNvPr id="3" name="Title 2"/>
          <p:cNvSpPr>
            <a:spLocks noGrp="1"/>
          </p:cNvSpPr>
          <p:nvPr>
            <p:ph type="title"/>
          </p:nvPr>
        </p:nvSpPr>
        <p:spPr/>
        <p:txBody>
          <a:bodyPr/>
          <a:lstStyle/>
          <a:p>
            <a:r>
              <a:rPr lang="en-US" b="1" dirty="0"/>
              <a:t>Accessible Facilities </a:t>
            </a:r>
            <a:r>
              <a:rPr lang="en-US" sz="2800" b="1" dirty="0"/>
              <a:t>(cont.)</a:t>
            </a:r>
          </a:p>
        </p:txBody>
      </p:sp>
    </p:spTree>
    <p:extLst>
      <p:ext uri="{BB962C8B-B14F-4D97-AF65-F5344CB8AC3E}">
        <p14:creationId xmlns:p14="http://schemas.microsoft.com/office/powerpoint/2010/main" val="135840877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Goal</a:t>
            </a:r>
          </a:p>
          <a:p>
            <a:r>
              <a:rPr lang="en-US" dirty="0"/>
              <a:t>Action Item</a:t>
            </a:r>
          </a:p>
          <a:p>
            <a:r>
              <a:rPr lang="en-US" dirty="0"/>
              <a:t>Timeline-Completed By</a:t>
            </a:r>
          </a:p>
          <a:p>
            <a:r>
              <a:rPr lang="en-US" dirty="0"/>
              <a:t>Who</a:t>
            </a:r>
          </a:p>
          <a:p>
            <a:r>
              <a:rPr lang="en-US" dirty="0"/>
              <a:t>Resources</a:t>
            </a:r>
          </a:p>
        </p:txBody>
      </p:sp>
      <p:sp>
        <p:nvSpPr>
          <p:cNvPr id="3" name="Title 2"/>
          <p:cNvSpPr>
            <a:spLocks noGrp="1"/>
          </p:cNvSpPr>
          <p:nvPr>
            <p:ph type="title"/>
          </p:nvPr>
        </p:nvSpPr>
        <p:spPr/>
        <p:txBody>
          <a:bodyPr/>
          <a:lstStyle/>
          <a:p>
            <a:r>
              <a:rPr lang="en-US" dirty="0"/>
              <a:t>TOUR RIDER/FACILITY</a:t>
            </a:r>
          </a:p>
        </p:txBody>
      </p:sp>
    </p:spTree>
    <p:extLst>
      <p:ext uri="{BB962C8B-B14F-4D97-AF65-F5344CB8AC3E}">
        <p14:creationId xmlns:p14="http://schemas.microsoft.com/office/powerpoint/2010/main" val="262992154"/>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780108"/>
          </a:xfrm>
        </p:spPr>
        <p:txBody>
          <a:bodyPr anchor="t"/>
          <a:lstStyle/>
          <a:p>
            <a:r>
              <a:rPr lang="en-US" dirty="0"/>
              <a:t>ACCESSIBILITY RESOURCES &amp; </a:t>
            </a:r>
            <a:br>
              <a:rPr lang="en-US" dirty="0"/>
            </a:br>
            <a:r>
              <a:rPr lang="en-US" dirty="0"/>
              <a:t>CULTURAL ACCESS CALENDAR</a:t>
            </a:r>
          </a:p>
        </p:txBody>
      </p:sp>
      <p:sp>
        <p:nvSpPr>
          <p:cNvPr id="3" name="Subtitle 2"/>
          <p:cNvSpPr>
            <a:spLocks noGrp="1"/>
          </p:cNvSpPr>
          <p:nvPr>
            <p:ph type="subTitle" idx="1"/>
          </p:nvPr>
        </p:nvSpPr>
        <p:spPr/>
        <p:txBody>
          <a:bodyPr>
            <a:normAutofit/>
          </a:bodyPr>
          <a:lstStyle/>
          <a:p>
            <a:endParaRPr lang="en-US" dirty="0"/>
          </a:p>
          <a:p>
            <a:r>
              <a:rPr lang="en-US" sz="2600" dirty="0"/>
              <a:t>https://njtheatrealliance.org/cultural-access-network-project</a:t>
            </a:r>
          </a:p>
        </p:txBody>
      </p:sp>
      <p:pic>
        <p:nvPicPr>
          <p:cNvPr id="2050" name="Picture 2" descr="W:\NJTA Logos\NJTA logos and program logos for designers\NJTA_Program_Logos 2\NJTA_Program_Graphics_Cultural_Access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668921"/>
            <a:ext cx="3017837" cy="777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NJTA Logos\NJTA logos FINAL\NJTA_Logo 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77753"/>
            <a:ext cx="3733800" cy="78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3008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EQUALITY vs. EQUITY</a:t>
            </a:r>
          </a:p>
        </p:txBody>
      </p:sp>
      <p:sp>
        <p:nvSpPr>
          <p:cNvPr id="4" name="AutoShape 2" descr="Equity Vs Equality: 20 differences ! - Public Health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quity Vs Equality: 20 differences ! - Public Health 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jmcewen.NJTA\Downloads\Equality vs equit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10484" y="2674938"/>
            <a:ext cx="6130969"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42427"/>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7630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02413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pPr marL="0" indent="0" algn="ctr" eaLnBrk="1" hangingPunct="1">
              <a:buNone/>
            </a:pPr>
            <a:r>
              <a:rPr lang="en-US" altLang="en-US" dirty="0"/>
              <a:t>QUESTIONS?</a:t>
            </a:r>
          </a:p>
          <a:p>
            <a:pPr marL="0" indent="0" algn="ctr" eaLnBrk="1" hangingPunct="1">
              <a:buNone/>
            </a:pPr>
            <a:endParaRPr lang="en-US" altLang="en-US" dirty="0"/>
          </a:p>
          <a:p>
            <a:pPr marL="0" indent="0" algn="ctr" eaLnBrk="1" hangingPunct="1">
              <a:buNone/>
            </a:pPr>
            <a:r>
              <a:rPr lang="en-US" altLang="en-US" dirty="0"/>
              <a:t>John McEwen</a:t>
            </a:r>
          </a:p>
          <a:p>
            <a:pPr marL="0" indent="0" algn="ctr" eaLnBrk="1" hangingPunct="1">
              <a:buNone/>
            </a:pPr>
            <a:r>
              <a:rPr lang="en-US" altLang="en-US" dirty="0">
                <a:hlinkClick r:id="rId3"/>
              </a:rPr>
              <a:t>jmcewen@njtheatrealliance.org</a:t>
            </a:r>
            <a:endParaRPr lang="en-US" altLang="en-US" dirty="0"/>
          </a:p>
          <a:p>
            <a:pPr marL="0" indent="0" algn="ctr" eaLnBrk="1" hangingPunct="1">
              <a:buNone/>
            </a:pPr>
            <a:endParaRPr lang="en-US" altLang="en-US" dirty="0"/>
          </a:p>
          <a:p>
            <a:pPr marL="0" indent="0" algn="ctr" eaLnBrk="1" hangingPunct="1">
              <a:buNone/>
            </a:pPr>
            <a:endParaRPr lang="en-US" altLang="en-US" dirty="0"/>
          </a:p>
          <a:p>
            <a:pPr marL="0" indent="0" algn="ctr" eaLnBrk="1" hangingPunct="1">
              <a:buNone/>
            </a:pPr>
            <a:endParaRPr lang="en-US" altLang="en-US" dirty="0"/>
          </a:p>
          <a:p>
            <a:pPr marL="0" indent="0" algn="ctr" eaLnBrk="1" hangingPunct="1">
              <a:buNone/>
            </a:pPr>
            <a:endParaRPr lang="en-US" altLang="en-US" dirty="0"/>
          </a:p>
          <a:p>
            <a:pPr eaLnBrk="1" hangingPunct="1"/>
            <a:endParaRPr lang="en-US" altLang="en-US" dirty="0"/>
          </a:p>
        </p:txBody>
      </p:sp>
      <p:sp>
        <p:nvSpPr>
          <p:cNvPr id="27650" name="Title 2"/>
          <p:cNvSpPr>
            <a:spLocks noGrp="1"/>
          </p:cNvSpPr>
          <p:nvPr>
            <p:ph type="title"/>
          </p:nvPr>
        </p:nvSpPr>
        <p:spPr>
          <a:xfrm>
            <a:off x="457200" y="76200"/>
            <a:ext cx="8229600" cy="1752600"/>
          </a:xfrm>
        </p:spPr>
        <p:txBody>
          <a:bodyPr/>
          <a:lstStyle/>
          <a:p>
            <a:pPr eaLnBrk="1" hangingPunct="1"/>
            <a:r>
              <a:rPr lang="en-US" altLang="en-US" dirty="0"/>
              <a:t/>
            </a:r>
            <a:br>
              <a:rPr lang="en-US" altLang="en-US" dirty="0"/>
            </a:br>
            <a:r>
              <a:rPr lang="en-US" altLang="en-US" dirty="0"/>
              <a:t/>
            </a:r>
            <a:br>
              <a:rPr lang="en-US" altLang="en-US" dirty="0"/>
            </a:br>
            <a:endParaRPr lang="en-US" altLang="en-US" dirty="0"/>
          </a:p>
        </p:txBody>
      </p:sp>
    </p:spTree>
    <p:extLst>
      <p:ext uri="{BB962C8B-B14F-4D97-AF65-F5344CB8AC3E}">
        <p14:creationId xmlns:p14="http://schemas.microsoft.com/office/powerpoint/2010/main" val="314034975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a:xfrm>
            <a:off x="152400" y="1981200"/>
            <a:ext cx="8686800" cy="3733800"/>
          </a:xfrm>
        </p:spPr>
        <p:txBody>
          <a:bodyPr/>
          <a:lstStyle/>
          <a:p>
            <a:pPr marL="0" indent="0">
              <a:buNone/>
            </a:pPr>
            <a:endParaRPr lang="en-US" altLang="en-US" sz="1600" dirty="0"/>
          </a:p>
          <a:p>
            <a:endParaRPr lang="en-US" sz="1800" dirty="0"/>
          </a:p>
          <a:p>
            <a:r>
              <a:rPr lang="en-US" sz="1800" dirty="0"/>
              <a:t>Approximately 61 million Americans - 27 percent of the population – 1 in 4 individuals have a disability.</a:t>
            </a:r>
          </a:p>
          <a:p>
            <a:r>
              <a:rPr lang="en-US" sz="1800" dirty="0"/>
              <a:t> According to the US Census Bureau projections in 2030, people 65 years and older will outnumber children. With a growing elderly population, this means that disabilities will probably increase in the United States.</a:t>
            </a:r>
          </a:p>
          <a:p>
            <a:r>
              <a:rPr lang="en-US" sz="1800" dirty="0"/>
              <a:t>Bureau of Labor Statistics (2021) - Only </a:t>
            </a:r>
            <a:r>
              <a:rPr lang="en-US" sz="1800" b="1" dirty="0"/>
              <a:t>21.3%</a:t>
            </a:r>
            <a:r>
              <a:rPr lang="en-US" sz="1800" dirty="0"/>
              <a:t> of Americans over the age of 16 </a:t>
            </a:r>
            <a:r>
              <a:rPr lang="en-US" sz="1800" b="1" dirty="0"/>
              <a:t>with disabilities</a:t>
            </a:r>
            <a:r>
              <a:rPr lang="en-US" sz="1800" dirty="0"/>
              <a:t> were working or actively looking for work, far below the </a:t>
            </a:r>
            <a:r>
              <a:rPr lang="en-US" sz="1800" b="1" dirty="0"/>
              <a:t>67.1%</a:t>
            </a:r>
            <a:r>
              <a:rPr lang="en-US" sz="1800" dirty="0"/>
              <a:t> rate for Americans </a:t>
            </a:r>
            <a:r>
              <a:rPr lang="en-US" sz="1800" b="1" dirty="0"/>
              <a:t>without disabilities.</a:t>
            </a:r>
            <a:endParaRPr lang="en-US" sz="1800" dirty="0"/>
          </a:p>
          <a:p>
            <a:r>
              <a:rPr lang="en-US" sz="1800" dirty="0"/>
              <a:t> Disabled people represent the world's largest “minority.”</a:t>
            </a:r>
          </a:p>
          <a:p>
            <a:r>
              <a:rPr lang="en-US" sz="1800" dirty="0"/>
              <a:t>30% of the nation’s 69.6 million families have at least one member with a disability.</a:t>
            </a:r>
          </a:p>
          <a:p>
            <a:endParaRPr lang="en-US" sz="1600" dirty="0"/>
          </a:p>
          <a:p>
            <a:pPr>
              <a:buFont typeface="Symbol" pitchFamily="18" charset="2"/>
              <a:buNone/>
            </a:pPr>
            <a:endParaRPr lang="en-US" altLang="en-US" sz="1600" dirty="0"/>
          </a:p>
          <a:p>
            <a:endParaRPr lang="en-US" altLang="en-US" dirty="0"/>
          </a:p>
          <a:p>
            <a:endParaRPr lang="en-US" altLang="en-US" dirty="0"/>
          </a:p>
        </p:txBody>
      </p:sp>
      <p:sp>
        <p:nvSpPr>
          <p:cNvPr id="21506" name="Title 2"/>
          <p:cNvSpPr>
            <a:spLocks noGrp="1"/>
          </p:cNvSpPr>
          <p:nvPr>
            <p:ph type="title"/>
          </p:nvPr>
        </p:nvSpPr>
        <p:spPr>
          <a:xfrm>
            <a:off x="457200" y="1143000"/>
            <a:ext cx="8229600" cy="762000"/>
          </a:xfrm>
        </p:spPr>
        <p:txBody>
          <a:bodyPr/>
          <a:lstStyle/>
          <a:p>
            <a:r>
              <a:rPr lang="en-US" altLang="en-US" dirty="0"/>
              <a:t>THE NUMBERS</a:t>
            </a:r>
            <a:br>
              <a:rPr lang="en-US" altLang="en-US" dirty="0"/>
            </a:br>
            <a:endParaRPr lang="en-US" altLang="en-US" dirty="0"/>
          </a:p>
        </p:txBody>
      </p:sp>
    </p:spTree>
    <p:extLst>
      <p:ext uri="{BB962C8B-B14F-4D97-AF65-F5344CB8AC3E}">
        <p14:creationId xmlns:p14="http://schemas.microsoft.com/office/powerpoint/2010/main" val="231269553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752600"/>
            <a:ext cx="7408862" cy="4373563"/>
          </a:xfrm>
        </p:spPr>
        <p:txBody>
          <a:bodyPr/>
          <a:lstStyle/>
          <a:p>
            <a:r>
              <a:rPr lang="en-US" dirty="0"/>
              <a:t>People with disabilities have an estimated combined income of over $1 trillion with more than $220 billion in discretionary income.</a:t>
            </a:r>
          </a:p>
          <a:p>
            <a:r>
              <a:rPr lang="en-US" dirty="0"/>
              <a:t>Disability is the only category of diversity that anyone can join, at any time — and likely will.</a:t>
            </a:r>
          </a:p>
          <a:p>
            <a:r>
              <a:rPr lang="en-US" dirty="0"/>
              <a:t>Unemployment rate of disabled people is approximately 71% vs. approximately 71% employment rate for nondisabled people.</a:t>
            </a:r>
          </a:p>
          <a:p>
            <a:r>
              <a:rPr lang="en-US" dirty="0"/>
              <a:t>Disability is the most underreported community in arts and entertainment. (e.g. Fewer than 2% of Characters on TV are disabled. 95% of those characters are played by nondisabled actors.</a:t>
            </a:r>
          </a:p>
          <a:p>
            <a:endParaRPr lang="en-US" dirty="0"/>
          </a:p>
        </p:txBody>
      </p:sp>
      <p:sp>
        <p:nvSpPr>
          <p:cNvPr id="3" name="Title 2"/>
          <p:cNvSpPr>
            <a:spLocks noGrp="1"/>
          </p:cNvSpPr>
          <p:nvPr>
            <p:ph type="title"/>
          </p:nvPr>
        </p:nvSpPr>
        <p:spPr/>
        <p:txBody>
          <a:bodyPr/>
          <a:lstStyle/>
          <a:p>
            <a:r>
              <a:rPr lang="en-US" dirty="0"/>
              <a:t>NUMBERS </a:t>
            </a:r>
            <a:r>
              <a:rPr lang="en-US" sz="2800" dirty="0"/>
              <a:t>(CONT.)</a:t>
            </a:r>
          </a:p>
        </p:txBody>
      </p:sp>
    </p:spTree>
    <p:extLst>
      <p:ext uri="{BB962C8B-B14F-4D97-AF65-F5344CB8AC3E}">
        <p14:creationId xmlns:p14="http://schemas.microsoft.com/office/powerpoint/2010/main" val="97857102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altLang="en-US"/>
              <a:t>Understanding Disability</a:t>
            </a:r>
          </a:p>
        </p:txBody>
      </p:sp>
      <p:grpSp>
        <p:nvGrpSpPr>
          <p:cNvPr id="13315" name="Group 40"/>
          <p:cNvGrpSpPr>
            <a:grpSpLocks/>
          </p:cNvGrpSpPr>
          <p:nvPr/>
        </p:nvGrpSpPr>
        <p:grpSpPr bwMode="auto">
          <a:xfrm>
            <a:off x="349250" y="2193925"/>
            <a:ext cx="4197350" cy="4092575"/>
            <a:chOff x="349188" y="2194065"/>
            <a:chExt cx="4197474" cy="4092791"/>
          </a:xfrm>
        </p:grpSpPr>
        <p:sp>
          <p:nvSpPr>
            <p:cNvPr id="5" name="Rounded Rectangle 4"/>
            <p:cNvSpPr/>
            <p:nvPr/>
          </p:nvSpPr>
          <p:spPr>
            <a:xfrm>
              <a:off x="1676377" y="3829276"/>
              <a:ext cx="1371641" cy="10922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MEDICAL MODEL</a:t>
              </a:r>
            </a:p>
          </p:txBody>
        </p:sp>
        <p:sp>
          <p:nvSpPr>
            <p:cNvPr id="6" name="Rounded Rectangle 5"/>
            <p:cNvSpPr/>
            <p:nvPr/>
          </p:nvSpPr>
          <p:spPr>
            <a:xfrm>
              <a:off x="365063" y="4550039"/>
              <a:ext cx="1047781" cy="927149"/>
            </a:xfrm>
            <a:prstGeom prst="roundRect">
              <a:avLst>
                <a:gd name="adj" fmla="val 154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Individual is unable to make decisions</a:t>
              </a:r>
            </a:p>
          </p:txBody>
        </p:sp>
        <p:sp>
          <p:nvSpPr>
            <p:cNvPr id="7" name="Rounded Rectangle 6"/>
            <p:cNvSpPr/>
            <p:nvPr/>
          </p:nvSpPr>
          <p:spPr>
            <a:xfrm>
              <a:off x="349188" y="2686216"/>
              <a:ext cx="1168435" cy="10922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Professionals are in charge</a:t>
              </a:r>
            </a:p>
          </p:txBody>
        </p:sp>
        <p:sp>
          <p:nvSpPr>
            <p:cNvPr id="8" name="Rounded Rectangle 7"/>
            <p:cNvSpPr/>
            <p:nvPr/>
          </p:nvSpPr>
          <p:spPr>
            <a:xfrm>
              <a:off x="2293933" y="2194065"/>
              <a:ext cx="1168435" cy="10922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Something is wrong with the individual</a:t>
              </a:r>
            </a:p>
          </p:txBody>
        </p:sp>
        <p:sp>
          <p:nvSpPr>
            <p:cNvPr id="9" name="Rounded Rectangle 8"/>
            <p:cNvSpPr/>
            <p:nvPr/>
          </p:nvSpPr>
          <p:spPr>
            <a:xfrm>
              <a:off x="2154229" y="5302554"/>
              <a:ext cx="1262099" cy="98430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Expertise is held by the qualified professional</a:t>
              </a:r>
            </a:p>
          </p:txBody>
        </p:sp>
        <p:sp>
          <p:nvSpPr>
            <p:cNvPr id="10" name="Rounded Rectangle 9"/>
            <p:cNvSpPr/>
            <p:nvPr/>
          </p:nvSpPr>
          <p:spPr>
            <a:xfrm>
              <a:off x="3282975" y="3813400"/>
              <a:ext cx="1263687" cy="102716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Seeks to change the individual to accommodate society</a:t>
              </a:r>
            </a:p>
          </p:txBody>
        </p:sp>
        <p:cxnSp>
          <p:nvCxnSpPr>
            <p:cNvPr id="11" name="Straight Connector 10"/>
            <p:cNvCxnSpPr>
              <a:cxnSpLocks/>
            </p:cNvCxnSpPr>
            <p:nvPr/>
          </p:nvCxnSpPr>
          <p:spPr>
            <a:xfrm>
              <a:off x="1446183" y="3753072"/>
              <a:ext cx="250832" cy="20162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cxnSpLocks/>
              <a:stCxn id="8" idx="2"/>
            </p:cNvCxnSpPr>
            <p:nvPr/>
          </p:nvCxnSpPr>
          <p:spPr>
            <a:xfrm flipH="1">
              <a:off x="2786073" y="3286323"/>
              <a:ext cx="92078" cy="55724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a:cxnSpLocks/>
            </p:cNvCxnSpPr>
            <p:nvPr/>
          </p:nvCxnSpPr>
          <p:spPr>
            <a:xfrm flipH="1">
              <a:off x="1412844" y="4724674"/>
              <a:ext cx="284171" cy="11589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cxnSpLocks/>
            </p:cNvCxnSpPr>
            <p:nvPr/>
          </p:nvCxnSpPr>
          <p:spPr>
            <a:xfrm>
              <a:off x="2498727" y="4934235"/>
              <a:ext cx="217494" cy="38102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cxnSpLocks/>
              <a:stCxn id="5" idx="3"/>
            </p:cNvCxnSpPr>
            <p:nvPr/>
          </p:nvCxnSpPr>
          <p:spPr>
            <a:xfrm flipV="1">
              <a:off x="3048018" y="4259512"/>
              <a:ext cx="228607" cy="115893"/>
            </a:xfrm>
            <a:prstGeom prst="line">
              <a:avLst/>
            </a:prstGeom>
          </p:spPr>
          <p:style>
            <a:lnRef idx="1">
              <a:schemeClr val="dk1"/>
            </a:lnRef>
            <a:fillRef idx="0">
              <a:schemeClr val="dk1"/>
            </a:fillRef>
            <a:effectRef idx="0">
              <a:schemeClr val="dk1"/>
            </a:effectRef>
            <a:fontRef idx="minor">
              <a:schemeClr val="tx1"/>
            </a:fontRef>
          </p:style>
        </p:cxnSp>
      </p:grpSp>
      <p:grpSp>
        <p:nvGrpSpPr>
          <p:cNvPr id="13316" name="Group 39"/>
          <p:cNvGrpSpPr>
            <a:grpSpLocks/>
          </p:cNvGrpSpPr>
          <p:nvPr/>
        </p:nvGrpSpPr>
        <p:grpSpPr bwMode="auto">
          <a:xfrm>
            <a:off x="4805363" y="2228850"/>
            <a:ext cx="4205287" cy="4114800"/>
            <a:chOff x="4804879" y="2228302"/>
            <a:chExt cx="4205037" cy="4114800"/>
          </a:xfrm>
        </p:grpSpPr>
        <p:sp>
          <p:nvSpPr>
            <p:cNvPr id="17" name="Rounded Rectangle 16"/>
            <p:cNvSpPr/>
            <p:nvPr/>
          </p:nvSpPr>
          <p:spPr>
            <a:xfrm>
              <a:off x="6985974" y="5276302"/>
              <a:ext cx="1263575" cy="1066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Expertise is the experience of disabled people</a:t>
              </a:r>
            </a:p>
          </p:txBody>
        </p:sp>
        <p:sp>
          <p:nvSpPr>
            <p:cNvPr id="18" name="Rounded Rectangle 17"/>
            <p:cNvSpPr/>
            <p:nvPr/>
          </p:nvSpPr>
          <p:spPr>
            <a:xfrm>
              <a:off x="6003370" y="3744365"/>
              <a:ext cx="1415966" cy="11668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SOCIAL  MODEL</a:t>
              </a:r>
            </a:p>
          </p:txBody>
        </p:sp>
        <p:sp>
          <p:nvSpPr>
            <p:cNvPr id="19" name="Rounded Rectangle 18"/>
            <p:cNvSpPr/>
            <p:nvPr/>
          </p:nvSpPr>
          <p:spPr>
            <a:xfrm>
              <a:off x="7698719" y="3206202"/>
              <a:ext cx="1311197" cy="10620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Seeks to change the society to accommodate the individual</a:t>
              </a:r>
            </a:p>
          </p:txBody>
        </p:sp>
        <p:sp>
          <p:nvSpPr>
            <p:cNvPr id="20" name="Rounded Rectangle 19"/>
            <p:cNvSpPr/>
            <p:nvPr/>
          </p:nvSpPr>
          <p:spPr>
            <a:xfrm>
              <a:off x="4942983" y="4946102"/>
              <a:ext cx="1217541" cy="10937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Individual participates in and makes decisions</a:t>
              </a:r>
            </a:p>
          </p:txBody>
        </p:sp>
        <p:sp>
          <p:nvSpPr>
            <p:cNvPr id="21" name="Rounded Rectangle 20"/>
            <p:cNvSpPr/>
            <p:nvPr/>
          </p:nvSpPr>
          <p:spPr>
            <a:xfrm>
              <a:off x="6214495" y="2228302"/>
              <a:ext cx="1204840" cy="102711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Something is wrong with society</a:t>
              </a:r>
            </a:p>
          </p:txBody>
        </p:sp>
        <p:sp>
          <p:nvSpPr>
            <p:cNvPr id="22" name="Rounded Rectangle 21"/>
            <p:cNvSpPr/>
            <p:nvPr/>
          </p:nvSpPr>
          <p:spPr>
            <a:xfrm>
              <a:off x="4804879" y="2560090"/>
              <a:ext cx="1168331" cy="10922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Individual is in charge</a:t>
              </a:r>
            </a:p>
          </p:txBody>
        </p:sp>
        <p:cxnSp>
          <p:nvCxnSpPr>
            <p:cNvPr id="23" name="Straight Connector 22"/>
            <p:cNvCxnSpPr>
              <a:cxnSpLocks/>
            </p:cNvCxnSpPr>
            <p:nvPr/>
          </p:nvCxnSpPr>
          <p:spPr>
            <a:xfrm flipH="1">
              <a:off x="5587469" y="4509540"/>
              <a:ext cx="434949" cy="43815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cxnSpLocks/>
              <a:endCxn id="17" idx="0"/>
            </p:cNvCxnSpPr>
            <p:nvPr/>
          </p:nvCxnSpPr>
          <p:spPr>
            <a:xfrm>
              <a:off x="7305042" y="4888952"/>
              <a:ext cx="312719" cy="38735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cxnSpLocks/>
            </p:cNvCxnSpPr>
            <p:nvPr/>
          </p:nvCxnSpPr>
          <p:spPr>
            <a:xfrm>
              <a:off x="5650966" y="3652290"/>
              <a:ext cx="346054" cy="32385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cxnSpLocks/>
              <a:stCxn id="21" idx="2"/>
            </p:cNvCxnSpPr>
            <p:nvPr/>
          </p:nvCxnSpPr>
          <p:spPr>
            <a:xfrm flipH="1">
              <a:off x="6816121" y="3255415"/>
              <a:ext cx="1588" cy="484187"/>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a:cxnSpLocks/>
              <a:endCxn id="18" idx="3"/>
            </p:cNvCxnSpPr>
            <p:nvPr/>
          </p:nvCxnSpPr>
          <p:spPr>
            <a:xfrm flipH="1">
              <a:off x="7419336" y="4038052"/>
              <a:ext cx="279383" cy="28892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371462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p:txBody>
          <a:bodyPr/>
          <a:lstStyle/>
          <a:p>
            <a:r>
              <a:rPr lang="en-US" dirty="0"/>
              <a:t>Most language about disability has been coined by nondisabled people</a:t>
            </a:r>
          </a:p>
          <a:p>
            <a:r>
              <a:rPr lang="en-US" dirty="0"/>
              <a:t>Disability is:</a:t>
            </a:r>
          </a:p>
          <a:p>
            <a:pPr marL="303213" lvl="1" indent="0">
              <a:buNone/>
            </a:pPr>
            <a:r>
              <a:rPr lang="en-US" dirty="0"/>
              <a:t>	— more than a diagnosis</a:t>
            </a:r>
          </a:p>
          <a:p>
            <a:pPr marL="303213" lvl="1" indent="0">
              <a:buNone/>
            </a:pPr>
            <a:r>
              <a:rPr lang="en-US" dirty="0"/>
              <a:t>	—a lived experience</a:t>
            </a:r>
          </a:p>
          <a:p>
            <a:pPr marL="303213" lvl="1" indent="0">
              <a:buNone/>
            </a:pPr>
            <a:r>
              <a:rPr lang="en-US" dirty="0"/>
              <a:t>	—a rich and vibrant culture</a:t>
            </a:r>
          </a:p>
          <a:p>
            <a:pPr marL="303213" lvl="1" indent="0">
              <a:buNone/>
            </a:pPr>
            <a:r>
              <a:rPr lang="en-US" dirty="0"/>
              <a:t>	— diverse and intersectional</a:t>
            </a:r>
          </a:p>
          <a:p>
            <a:pPr marL="303213" lvl="1" indent="0">
              <a:buNone/>
            </a:pPr>
            <a:r>
              <a:rPr lang="en-US" dirty="0"/>
              <a:t>	— the one community anyone can join at anytime — 	and likely will</a:t>
            </a:r>
          </a:p>
          <a:p>
            <a:pPr marL="0" indent="0">
              <a:buNone/>
            </a:pPr>
            <a:endParaRPr lang="en-US" altLang="en-US" dirty="0"/>
          </a:p>
        </p:txBody>
      </p:sp>
      <p:sp>
        <p:nvSpPr>
          <p:cNvPr id="39938" name="Title 2"/>
          <p:cNvSpPr>
            <a:spLocks noGrp="1"/>
          </p:cNvSpPr>
          <p:nvPr>
            <p:ph type="title"/>
          </p:nvPr>
        </p:nvSpPr>
        <p:spPr/>
        <p:txBody>
          <a:bodyPr/>
          <a:lstStyle/>
          <a:p>
            <a:r>
              <a:rPr lang="en-US" altLang="en-US"/>
              <a:t>Language is important</a:t>
            </a:r>
          </a:p>
        </p:txBody>
      </p:sp>
    </p:spTree>
    <p:extLst>
      <p:ext uri="{BB962C8B-B14F-4D97-AF65-F5344CB8AC3E}">
        <p14:creationId xmlns:p14="http://schemas.microsoft.com/office/powerpoint/2010/main" val="799759200"/>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3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2418</Words>
  <Application>Microsoft Office PowerPoint</Application>
  <PresentationFormat>On-screen Show (4:3)</PresentationFormat>
  <Paragraphs>315</Paragraphs>
  <Slides>51</Slides>
  <Notes>8</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4_Waveform</vt:lpstr>
      <vt:lpstr>11_Waveform</vt:lpstr>
      <vt:lpstr>13_Waveform</vt:lpstr>
      <vt:lpstr>PowerPoint Presentation</vt:lpstr>
      <vt:lpstr>Welcome/Introductions/ Access Check</vt:lpstr>
      <vt:lpstr>COMMUNITY AGREEMENTS</vt:lpstr>
      <vt:lpstr>Agenda</vt:lpstr>
      <vt:lpstr>EQUALITY vs. EQUITY</vt:lpstr>
      <vt:lpstr>THE NUMBERS </vt:lpstr>
      <vt:lpstr>NUMBERS (CONT.)</vt:lpstr>
      <vt:lpstr>Understanding Disability</vt:lpstr>
      <vt:lpstr>Language is important</vt:lpstr>
      <vt:lpstr>A Commitment to Inclusion &amp; Equity as an Organizational Priority</vt:lpstr>
      <vt:lpstr> STEPS TO AN EQUITY &amp; INCLUSION PLAN </vt:lpstr>
      <vt:lpstr>BENEFITS TO PLANNING</vt:lpstr>
      <vt:lpstr>Starting Your ADA Plan</vt:lpstr>
      <vt:lpstr>Self Assessment The First Step in Planning </vt:lpstr>
      <vt:lpstr>Self Assessment Process</vt:lpstr>
      <vt:lpstr>Organizational Policies and Practices </vt:lpstr>
      <vt:lpstr>Organizational Policies and Practices (cont.)</vt:lpstr>
      <vt:lpstr>Organizational Policies and Practices (cont.)</vt:lpstr>
      <vt:lpstr>Organizational Policies and Practices (cont.)</vt:lpstr>
      <vt:lpstr>Organizational Policies and Practices (cont.)</vt:lpstr>
      <vt:lpstr>Organizational Policies and Practices</vt:lpstr>
      <vt:lpstr>Employment/Volunteer Practices</vt:lpstr>
      <vt:lpstr>Employment/Volunteer  Practices (cont.)</vt:lpstr>
      <vt:lpstr>Employment/Volunteer   Practices</vt:lpstr>
      <vt:lpstr>Grievance Procedure</vt:lpstr>
      <vt:lpstr>Grievance Procedure </vt:lpstr>
      <vt:lpstr>Virtual Programming</vt:lpstr>
      <vt:lpstr>Virtual Programming  </vt:lpstr>
      <vt:lpstr>Program Offerings for those with Hearing Loss and Those Who Are Deaf</vt:lpstr>
      <vt:lpstr>Progams for Those with Hearing Loss and Those Who are Deaf  </vt:lpstr>
      <vt:lpstr>Program Offerings for those with Vision Loss</vt:lpstr>
      <vt:lpstr>Progams for Those with Vision Loss and Those Who are Blind</vt:lpstr>
      <vt:lpstr>Programming for Individuals with Autism, Cognitive Disabilities or Developmental Disabilities</vt:lpstr>
      <vt:lpstr>Effective Communications (Publications, Marketing/Outreach, Website)</vt:lpstr>
      <vt:lpstr>Event Ticketing</vt:lpstr>
      <vt:lpstr>Event Ticketing (cont.)</vt:lpstr>
      <vt:lpstr>Marketing Practices</vt:lpstr>
      <vt:lpstr>Marketing Practices (cont.)</vt:lpstr>
      <vt:lpstr>MARKETING  </vt:lpstr>
      <vt:lpstr>Touring Companies</vt:lpstr>
      <vt:lpstr>Accessible Facilities</vt:lpstr>
      <vt:lpstr>Accessible Facilities (cont.)</vt:lpstr>
      <vt:lpstr>Accessible Facilities (cont.)</vt:lpstr>
      <vt:lpstr>Accessible Facilities (cont.)</vt:lpstr>
      <vt:lpstr>Accessible Facilities (cont.)</vt:lpstr>
      <vt:lpstr>Accessible Facilities (cont.)</vt:lpstr>
      <vt:lpstr>Accessible Facilities (cont.)</vt:lpstr>
      <vt:lpstr>TOUR RIDER/FACILITY</vt:lpstr>
      <vt:lpstr>ACCESSIBILITY RESOURCES &amp;  CULTURAL ACCESS CALENDAR</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McEwen</dc:creator>
  <cp:lastModifiedBy>John McEwen</cp:lastModifiedBy>
  <cp:revision>76</cp:revision>
  <dcterms:created xsi:type="dcterms:W3CDTF">2020-01-09T12:07:05Z</dcterms:created>
  <dcterms:modified xsi:type="dcterms:W3CDTF">2024-08-22T12:49:43Z</dcterms:modified>
</cp:coreProperties>
</file>